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337" r:id="rId6"/>
    <p:sldId id="347" r:id="rId7"/>
    <p:sldId id="348" r:id="rId8"/>
    <p:sldId id="338" r:id="rId9"/>
    <p:sldId id="344" r:id="rId10"/>
    <p:sldId id="339" r:id="rId11"/>
    <p:sldId id="346" r:id="rId12"/>
    <p:sldId id="350" r:id="rId13"/>
    <p:sldId id="349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1312DF-39E5-A22B-81BA-13836F81638E}" name="Ioan Teifi" initials="IT" userId="S::ioan.teifi@wavehill.com::ba3eb929-76b7-4492-a0d6-ef666090048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88" autoAdjust="0"/>
  </p:normalViewPr>
  <p:slideViewPr>
    <p:cSldViewPr snapToGrid="0">
      <p:cViewPr varScale="1">
        <p:scale>
          <a:sx n="71" d="100"/>
          <a:sy n="71" d="100"/>
        </p:scale>
        <p:origin x="1109" y="53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XXps://wavehill.sharepoint.com/sites/WavehillConsulting/Shared%20Documents/Data/Projects/Projects/Arfor%20Evaluation,%20Monitoring%20and%20Learning%20(748-23)/Data%20Analysis/Final%20Eval%20Analysis/Cyfweliadau%20busnes%20-%20gwerthusiad%20terfynol%20Mawrth%25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XXps://wavehill.sharepoint.com/sites/WavehillConsulting/Shared%20Documents/Data/Projects/Projects/Arfor%20Evaluation,%20Monitoring%20and%20Learning%20(748-23)/Data%20Analysis/Arolwg%20o%20unigolion%20Llwyddo'n%20lleol%20-%20gwerthusiad%20terfynol%20Mawrth%20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XXps://wavehill.sharepoint.com/sites/WavehillConsulting/Shared%20Documents/Data/Projects/Projects/Arfor%20Evaluation,%20Monitoring%20and%20Learning%20(748-23)/Data%20Analysis/Final%20Eval%20Analysis/Cyfweliadau%20busnes%20-%20gwerthusiad%20terfynol%20Mawrth%25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XXps://wavehill.sharepoint.com/sites/WavehillConsulting/Shared%20Documents/Data/Projects/Projects/Arfor%20Evaluation,%20Monitoring%20and%20Learning%20(748-23)/Data%20Analysis/Final%20Eval%20Analysis/Cyfweliadau%20busnes%20-%20gwerthusiad%20terfynol%20Mawrth%25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XXps://wavehill.sharepoint.com/sites/WavehillConsulting/Shared%20Documents/Data/Projects/Projects/Arfor%20Evaluation,%20Monitoring%20and%20Learning%20(748-23)/Data%20Analysis/Final%20Eval%20Analysis/Cyfweliadau%20busnes%20-%20gwerthusiad%20terfynol%20Mawrth%25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XXps://wavehill.sharepoint.com/sites/WavehillConsulting/Shared%20Documents/Data/Projects/Projects/Arfor%20Evaluation,%20Monitoring%20and%20Learning%20(748-23)/Data%20Analysis/Arolwg%20o%20unigolion%20Llwyddo'n%20lleol%20-%20gwerthusiad%20terfynol%20Mawrth%20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XXps://wavehill.sharepoint.com/sites/WavehillConsulting/Shared%20Documents/Data/Projects/Projects/Arfor%20Evaluation,%20Monitoring%20and%20Learning%20(748-23)/Data%20Analysis/Arolwg%20o%20unigolion%20Llwyddo'n%20lleol%20-%20gwerthusiad%20terfynol%20Mawrth%20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y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'[Cyfweliadau busnes - gwerthusiad terfynol Mawrth 25.xlsx]analysis'!$O$13</c:f>
              <c:strCache>
                <c:ptCount val="1"/>
                <c:pt idx="0">
                  <c:v>Bodlon iawn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y-GB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'[Cyfweliadau busnes - gwerthusiad terfynol Mawrth 25.xlsx]analysis'!$P$12:$S$12</c:f>
              <c:strCache>
                <c:ptCount val="4"/>
                <c:pt idx="0">
                  <c:v>Cronfa Her</c:v>
                </c:pt>
                <c:pt idx="1">
                  <c:v>Cymunedau Mentrus</c:v>
                </c:pt>
                <c:pt idx="2">
                  <c:v>Llwyddo'n Lleol (Elfen Gyrfaol)</c:v>
                </c:pt>
                <c:pt idx="3">
                  <c:v>Holl busnesau</c:v>
                </c:pt>
              </c:strCache>
            </c:strRef>
          </c:cat>
          <c:val>
            <c:numRef>
              <c:f>'[Cyfweliadau busnes - gwerthusiad terfynol Mawrth 25.xlsx]analysis'!$P$13:$S$13</c:f>
              <c:numCache>
                <c:formatCode>0%</c:formatCode>
                <c:ptCount val="4"/>
                <c:pt idx="0">
                  <c:v>0.6470588235294118</c:v>
                </c:pt>
                <c:pt idx="1">
                  <c:v>0.74</c:v>
                </c:pt>
                <c:pt idx="2">
                  <c:v>0.66666666666666663</c:v>
                </c:pt>
                <c:pt idx="3">
                  <c:v>0.71264367816091956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11-41FC-9968-99D708F63CA8}"/>
            </c:ext>
          </c:extLst>
        </c:ser>
        <c:ser>
          <c:idx val="1"/>
          <c:order val="1"/>
          <c:tx>
            <c:strRef>
              <c:f>'[Cyfweliadau busnes - gwerthusiad terfynol Mawrth 25.xlsx]analysis'!$O$14</c:f>
              <c:strCache>
                <c:ptCount val="1"/>
                <c:pt idx="0">
                  <c:v>Bodlon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y-GB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'[Cyfweliadau busnes - gwerthusiad terfynol Mawrth 25.xlsx]analysis'!$P$12:$S$12</c:f>
              <c:strCache>
                <c:ptCount val="4"/>
                <c:pt idx="0">
                  <c:v>Cronfa Her</c:v>
                </c:pt>
                <c:pt idx="1">
                  <c:v>Cymunedau Mentrus</c:v>
                </c:pt>
                <c:pt idx="2">
                  <c:v>Llwyddo'n Lleol (Elfen Gyrfaol)</c:v>
                </c:pt>
                <c:pt idx="3">
                  <c:v>Holl busnesau</c:v>
                </c:pt>
              </c:strCache>
            </c:strRef>
          </c:cat>
          <c:val>
            <c:numRef>
              <c:f>'[Cyfweliadau busnes - gwerthusiad terfynol Mawrth 25.xlsx]analysis'!$P$14:$S$14</c:f>
              <c:numCache>
                <c:formatCode>0%</c:formatCode>
                <c:ptCount val="4"/>
                <c:pt idx="0">
                  <c:v>0.23529411764705882</c:v>
                </c:pt>
                <c:pt idx="1">
                  <c:v>0.16</c:v>
                </c:pt>
                <c:pt idx="2">
                  <c:v>0.20833333333333334</c:v>
                </c:pt>
                <c:pt idx="3">
                  <c:v>0.17241379310344829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11-41FC-9968-99D708F63CA8}"/>
            </c:ext>
          </c:extLst>
        </c:ser>
        <c:ser>
          <c:idx val="2"/>
          <c:order val="2"/>
          <c:tx>
            <c:strRef>
              <c:f>'[Cyfweliadau busnes - gwerthusiad terfynol Mawrth 25.xlsx]analysis'!$O$15</c:f>
              <c:strCache>
                <c:ptCount val="1"/>
                <c:pt idx="0">
                  <c:v>Niwtral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y-GB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'[Cyfweliadau busnes - gwerthusiad terfynol Mawrth 25.xlsx]analysis'!$P$12:$S$12</c:f>
              <c:strCache>
                <c:ptCount val="4"/>
                <c:pt idx="0">
                  <c:v>Cronfa Her</c:v>
                </c:pt>
                <c:pt idx="1">
                  <c:v>Cymunedau Mentrus</c:v>
                </c:pt>
                <c:pt idx="2">
                  <c:v>Llwyddo'n Lleol (Elfen Gyrfaol)</c:v>
                </c:pt>
                <c:pt idx="3">
                  <c:v>Holl busnesau</c:v>
                </c:pt>
              </c:strCache>
            </c:strRef>
          </c:cat>
          <c:val>
            <c:numRef>
              <c:f>'[Cyfweliadau busnes - gwerthusiad terfynol Mawrth 25.xlsx]analysis'!$P$15:$S$15</c:f>
              <c:numCache>
                <c:formatCode>0%</c:formatCode>
                <c:ptCount val="4"/>
                <c:pt idx="0">
                  <c:v>0.11764705882352941</c:v>
                </c:pt>
                <c:pt idx="1">
                  <c:v>0.1</c:v>
                </c:pt>
                <c:pt idx="2">
                  <c:v>8.3333333333333329E-2</c:v>
                </c:pt>
                <c:pt idx="3">
                  <c:v>0.10344827586206896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11-41FC-9968-99D708F63CA8}"/>
            </c:ext>
          </c:extLst>
        </c:ser>
        <c:ser>
          <c:idx val="3"/>
          <c:order val="3"/>
          <c:tx>
            <c:strRef>
              <c:f>'[Cyfweliadau busnes - gwerthusiad terfynol Mawrth 25.xlsx]analysis'!$O$16</c:f>
              <c:strCache>
                <c:ptCount val="1"/>
                <c:pt idx="0">
                  <c:v>Anfodlon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CE-4AA3-BCA7-390710217EA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CE-4AA3-BCA7-390710217EA2}"/>
                </c:ext>
              </c:extLst>
            </c:dLbl>
            <c:dLbl>
              <c:idx val="2"/>
              <c:layout>
                <c:manualLayout>
                  <c:x val="4.1695621959694229E-2"/>
                  <c:y val="-8.79629629629629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CE-4AA3-BCA7-390710217EA2}"/>
                </c:ext>
              </c:extLst>
            </c:dLbl>
            <c:dLbl>
              <c:idx val="3"/>
              <c:layout>
                <c:manualLayout>
                  <c:x val="2.7797081306462822E-2"/>
                  <c:y val="-0.1018518518518518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CE-4AA3-BCA7-390710217E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y-GB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'[Cyfweliadau busnes - gwerthusiad terfynol Mawrth 25.xlsx]analysis'!$P$12:$S$12</c:f>
              <c:strCache>
                <c:ptCount val="4"/>
                <c:pt idx="0">
                  <c:v>Cronfa Her</c:v>
                </c:pt>
                <c:pt idx="1">
                  <c:v>Cymunedau Mentrus</c:v>
                </c:pt>
                <c:pt idx="2">
                  <c:v>Llwyddo'n Lleol (Elfen Gyrfaol)</c:v>
                </c:pt>
                <c:pt idx="3">
                  <c:v>Holl busnesau</c:v>
                </c:pt>
              </c:strCache>
            </c:strRef>
          </c:cat>
          <c:val>
            <c:numRef>
              <c:f>'[Cyfweliadau busnes - gwerthusiad terfynol Mawrth 25.xlsx]analysis'!$P$16:$S$16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4.1666666666666664E-2</c:v>
                </c:pt>
                <c:pt idx="3">
                  <c:v>1.1494252873563218E-2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11-41FC-9968-99D708F63CA8}"/>
            </c:ext>
          </c:extLst>
        </c:ser>
        <c:ser>
          <c:idx val="4"/>
          <c:order val="4"/>
          <c:tx>
            <c:strRef>
              <c:f>'[Cyfweliadau busnes - gwerthusiad terfynol Mawrth 25.xlsx]analysis'!$O$17</c:f>
              <c:strCache>
                <c:ptCount val="1"/>
                <c:pt idx="0">
                  <c:v>Anfodlon iawn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'[Cyfweliadau busnes - gwerthusiad terfynol Mawrth 25.xlsx]analysis'!$P$12:$S$12</c:f>
              <c:strCache>
                <c:ptCount val="4"/>
                <c:pt idx="0">
                  <c:v>Cronfa Her</c:v>
                </c:pt>
                <c:pt idx="1">
                  <c:v>Cymunedau Mentrus</c:v>
                </c:pt>
                <c:pt idx="2">
                  <c:v>Llwyddo'n Lleol (Elfen Gyrfaol)</c:v>
                </c:pt>
                <c:pt idx="3">
                  <c:v>Holl busnesau</c:v>
                </c:pt>
              </c:strCache>
            </c:strRef>
          </c:cat>
          <c:val>
            <c:numRef>
              <c:f>'[Cyfweliadau busnes - gwerthusiad terfynol Mawrth 25.xlsx]analysis'!$P$17:$S$17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11-41FC-9968-99D708F63CA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82310672"/>
        <c:axId val="1882311632"/>
      </c:barChart>
      <c:catAx>
        <c:axId val="1882310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y-GB"/>
          </a:p>
        </c:txPr>
        <c:crossAx val="1882311632"/>
        <c:crosses val="autoZero"/>
        <c:auto val="1"/>
        <c:lblAlgn val="ctr"/>
        <c:lblOffset val="100"/>
        <c:noMultiLvlLbl val="0"/>
      </c:catAx>
      <c:valAx>
        <c:axId val="1882311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y-GB"/>
          </a:p>
        </c:txPr>
        <c:crossAx val="188231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y-GB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cy-GB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y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'[Arolwg o unigolion Llwyddo''n lleol - gwerthusiad terfynol Mawrth 25.xlsx]Analysis'!$P$13</c:f>
              <c:strCache>
                <c:ptCount val="1"/>
                <c:pt idx="0">
                  <c:v>Bodlon iawn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y-GB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'[Arolwg o unigolion Llwyddo''n lleol - gwerthusiad terfynol Mawrth 25.xlsx]Analysis'!$Q$12:$S$12</c:f>
              <c:strCache>
                <c:ptCount val="3"/>
                <c:pt idx="0">
                  <c:v>Elfen Gyrfaol</c:v>
                </c:pt>
                <c:pt idx="1">
                  <c:v>Elfen Mentro</c:v>
                </c:pt>
                <c:pt idx="2">
                  <c:v>Overall</c:v>
                </c:pt>
              </c:strCache>
            </c:strRef>
          </c:cat>
          <c:val>
            <c:numRef>
              <c:f>'[Arolwg o unigolion Llwyddo''n lleol - gwerthusiad terfynol Mawrth 25.xlsx]Analysis'!$Q$13:$S$13</c:f>
              <c:numCache>
                <c:formatCode>0%</c:formatCode>
                <c:ptCount val="3"/>
                <c:pt idx="0">
                  <c:v>0.6</c:v>
                </c:pt>
                <c:pt idx="1">
                  <c:v>0.71111111111111114</c:v>
                </c:pt>
                <c:pt idx="2">
                  <c:v>0.6875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F5-426E-8118-B3A8C8A38DA6}"/>
            </c:ext>
          </c:extLst>
        </c:ser>
        <c:ser>
          <c:idx val="1"/>
          <c:order val="1"/>
          <c:tx>
            <c:strRef>
              <c:f>'[Arolwg o unigolion Llwyddo''n lleol - gwerthusiad terfynol Mawrth 25.xlsx]Analysis'!$P$14</c:f>
              <c:strCache>
                <c:ptCount val="1"/>
                <c:pt idx="0">
                  <c:v>Bodlon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y-GB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'[Arolwg o unigolion Llwyddo''n lleol - gwerthusiad terfynol Mawrth 25.xlsx]Analysis'!$Q$12:$S$12</c:f>
              <c:strCache>
                <c:ptCount val="3"/>
                <c:pt idx="0">
                  <c:v>Elfen Gyrfaol</c:v>
                </c:pt>
                <c:pt idx="1">
                  <c:v>Elfen Mentro</c:v>
                </c:pt>
                <c:pt idx="2">
                  <c:v>Overall</c:v>
                </c:pt>
              </c:strCache>
            </c:strRef>
          </c:cat>
          <c:val>
            <c:numRef>
              <c:f>'[Arolwg o unigolion Llwyddo''n lleol - gwerthusiad terfynol Mawrth 25.xlsx]Analysis'!$Q$14:$S$14</c:f>
              <c:numCache>
                <c:formatCode>0%</c:formatCode>
                <c:ptCount val="3"/>
                <c:pt idx="0">
                  <c:v>0.36666666666666664</c:v>
                </c:pt>
                <c:pt idx="1">
                  <c:v>0.26666666666666666</c:v>
                </c:pt>
                <c:pt idx="2">
                  <c:v>0.28749999999999998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F5-426E-8118-B3A8C8A38DA6}"/>
            </c:ext>
          </c:extLst>
        </c:ser>
        <c:ser>
          <c:idx val="2"/>
          <c:order val="2"/>
          <c:tx>
            <c:strRef>
              <c:f>'[Arolwg o unigolion Llwyddo''n lleol - gwerthusiad terfynol Mawrth 25.xlsx]Analysis'!$P$15</c:f>
              <c:strCache>
                <c:ptCount val="1"/>
                <c:pt idx="0">
                  <c:v>Niwtral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933667526829682E-2"/>
                  <c:y val="-9.42488553937061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F5-426E-8118-B3A8C8A38DA6}"/>
                </c:ext>
              </c:extLst>
            </c:dLbl>
            <c:dLbl>
              <c:idx val="1"/>
              <c:layout>
                <c:manualLayout>
                  <c:x val="2.0385482246070643E-2"/>
                  <c:y val="-0.105336956028259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F5-426E-8118-B3A8C8A38DA6}"/>
                </c:ext>
              </c:extLst>
            </c:dLbl>
            <c:dLbl>
              <c:idx val="2"/>
              <c:layout>
                <c:manualLayout>
                  <c:x val="2.2933667526829495E-2"/>
                  <c:y val="-9.42488553937061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F5-426E-8118-B3A8C8A38D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y-GB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'[Arolwg o unigolion Llwyddo''n lleol - gwerthusiad terfynol Mawrth 25.xlsx]Analysis'!$Q$12:$S$12</c:f>
              <c:strCache>
                <c:ptCount val="3"/>
                <c:pt idx="0">
                  <c:v>Elfen Gyrfaol</c:v>
                </c:pt>
                <c:pt idx="1">
                  <c:v>Elfen Mentro</c:v>
                </c:pt>
                <c:pt idx="2">
                  <c:v>Overall</c:v>
                </c:pt>
              </c:strCache>
            </c:strRef>
          </c:cat>
          <c:val>
            <c:numRef>
              <c:f>'[Arolwg o unigolion Llwyddo''n lleol - gwerthusiad terfynol Mawrth 25.xlsx]Analysis'!$Q$15:$S$15</c:f>
              <c:numCache>
                <c:formatCode>0%</c:formatCode>
                <c:ptCount val="3"/>
                <c:pt idx="0">
                  <c:v>3.3333333333333333E-2</c:v>
                </c:pt>
                <c:pt idx="1">
                  <c:v>2.2222222222222223E-2</c:v>
                </c:pt>
                <c:pt idx="2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F5-426E-8118-B3A8C8A38DA6}"/>
            </c:ext>
          </c:extLst>
        </c:ser>
        <c:ser>
          <c:idx val="3"/>
          <c:order val="3"/>
          <c:tx>
            <c:strRef>
              <c:f>'[Arolwg o unigolion Llwyddo''n lleol - gwerthusiad terfynol Mawrth 25.xlsx]Analysis'!$P$16</c:f>
              <c:strCache>
                <c:ptCount val="1"/>
                <c:pt idx="0">
                  <c:v>Anfodlon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'[Arolwg o unigolion Llwyddo''n lleol - gwerthusiad terfynol Mawrth 25.xlsx]Analysis'!$Q$12:$S$12</c:f>
              <c:strCache>
                <c:ptCount val="3"/>
                <c:pt idx="0">
                  <c:v>Elfen Gyrfaol</c:v>
                </c:pt>
                <c:pt idx="1">
                  <c:v>Elfen Mentro</c:v>
                </c:pt>
                <c:pt idx="2">
                  <c:v>Overall</c:v>
                </c:pt>
              </c:strCache>
            </c:strRef>
          </c:cat>
          <c:val>
            <c:numRef>
              <c:f>'[Arolwg o unigolion Llwyddo''n lleol - gwerthusiad terfynol Mawrth 25.xlsx]Analysis'!$Q$16:$S$16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F5-426E-8118-B3A8C8A38DA6}"/>
            </c:ext>
          </c:extLst>
        </c:ser>
        <c:ser>
          <c:idx val="4"/>
          <c:order val="4"/>
          <c:tx>
            <c:strRef>
              <c:f>'[Arolwg o unigolion Llwyddo''n lleol - gwerthusiad terfynol Mawrth 25.xlsx]Analysis'!$P$17</c:f>
              <c:strCache>
                <c:ptCount val="1"/>
                <c:pt idx="0">
                  <c:v>Anfodlon iawn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'[Arolwg o unigolion Llwyddo''n lleol - gwerthusiad terfynol Mawrth 25.xlsx]Analysis'!$Q$12:$S$12</c:f>
              <c:strCache>
                <c:ptCount val="3"/>
                <c:pt idx="0">
                  <c:v>Elfen Gyrfaol</c:v>
                </c:pt>
                <c:pt idx="1">
                  <c:v>Elfen Mentro</c:v>
                </c:pt>
                <c:pt idx="2">
                  <c:v>Overall</c:v>
                </c:pt>
              </c:strCache>
            </c:strRef>
          </c:cat>
          <c:val>
            <c:numRef>
              <c:f>'[Arolwg o unigolion Llwyddo''n lleol - gwerthusiad terfynol Mawrth 25.xlsx]Analysis'!$Q$17:$S$17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F5-426E-8118-B3A8C8A38DA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22778368"/>
        <c:axId val="622776448"/>
      </c:barChart>
      <c:catAx>
        <c:axId val="622778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y-GB"/>
          </a:p>
        </c:txPr>
        <c:crossAx val="622776448"/>
        <c:crosses val="autoZero"/>
        <c:auto val="1"/>
        <c:lblAlgn val="ctr"/>
        <c:lblOffset val="100"/>
        <c:noMultiLvlLbl val="0"/>
      </c:catAx>
      <c:valAx>
        <c:axId val="62277644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y-GB"/>
          </a:p>
        </c:txPr>
        <c:crossAx val="62277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y-GB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cy-GB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y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'[Cyfweliadau busnes - gwerthusiad terfynol Mawrth 25.xlsx]analysis'!$CY$22</c:f>
              <c:strCache>
                <c:ptCount val="1"/>
                <c:pt idx="0">
                  <c:v>Yn dilyn cymorth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y-GB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'[Cyfweliadau busnes - gwerthusiad terfynol Mawrth 25.xlsx]analysis'!$CZ$20:$DF$20</c:f>
              <c:strCache>
                <c:ptCount val="7"/>
                <c:pt idx="0">
                  <c:v>Unrhyw brif weithgareddau eraill (Nodwch</c:v>
                </c:pt>
                <c:pt idx="1">
                  <c:v>Cyfathrebu llafar anffurfiol rhwng cydweithwyr </c:v>
                </c:pt>
                <c:pt idx="2">
                  <c:v>Cyfarfodydd mewnol</c:v>
                </c:pt>
                <c:pt idx="3">
                  <c:v>Cyfathrebu ysgrifenedig ffurfiol megis e-byst</c:v>
                </c:pt>
                <c:pt idx="4">
                  <c:v>Cyfathrebu mewnol ffurfiol megis polisïau ysgrifenedig</c:v>
                </c:pt>
                <c:pt idx="5">
                  <c:v>Gweithgareddau marchnata neu wefan</c:v>
                </c:pt>
                <c:pt idx="6">
                  <c:v>Delio gyda chwsmeriaid neu gleientiaid</c:v>
                </c:pt>
              </c:strCache>
            </c:strRef>
          </c:cat>
          <c:val>
            <c:numRef>
              <c:f>'[Cyfweliadau busnes - gwerthusiad terfynol Mawrth 25.xlsx]analysis'!$CZ$22:$DF$22</c:f>
              <c:numCache>
                <c:formatCode>0%</c:formatCode>
                <c:ptCount val="7"/>
                <c:pt idx="0">
                  <c:v>0</c:v>
                </c:pt>
                <c:pt idx="1">
                  <c:v>0.94545454545454544</c:v>
                </c:pt>
                <c:pt idx="2">
                  <c:v>0.81818181818181823</c:v>
                </c:pt>
                <c:pt idx="3">
                  <c:v>0.8</c:v>
                </c:pt>
                <c:pt idx="4">
                  <c:v>0.78181818181818186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6B-41DE-BFAF-B5DBD0752E5E}"/>
            </c:ext>
          </c:extLst>
        </c:ser>
        <c:ser>
          <c:idx val="0"/>
          <c:order val="1"/>
          <c:tx>
            <c:strRef>
              <c:f>'[Cyfweliadau busnes - gwerthusiad terfynol Mawrth 25.xlsx]analysis'!$CY$21</c:f>
              <c:strCache>
                <c:ptCount val="1"/>
                <c:pt idx="0">
                  <c:v>Cyn derbyn cymorth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y-GB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'[Cyfweliadau busnes - gwerthusiad terfynol Mawrth 25.xlsx]analysis'!$CZ$20:$DF$20</c:f>
              <c:strCache>
                <c:ptCount val="7"/>
                <c:pt idx="0">
                  <c:v>Unrhyw brif weithgareddau eraill (Nodwch</c:v>
                </c:pt>
                <c:pt idx="1">
                  <c:v>Cyfathrebu llafar anffurfiol rhwng cydweithwyr </c:v>
                </c:pt>
                <c:pt idx="2">
                  <c:v>Cyfarfodydd mewnol</c:v>
                </c:pt>
                <c:pt idx="3">
                  <c:v>Cyfathrebu ysgrifenedig ffurfiol megis e-byst</c:v>
                </c:pt>
                <c:pt idx="4">
                  <c:v>Cyfathrebu mewnol ffurfiol megis polisïau ysgrifenedig</c:v>
                </c:pt>
                <c:pt idx="5">
                  <c:v>Gweithgareddau marchnata neu wefan</c:v>
                </c:pt>
                <c:pt idx="6">
                  <c:v>Delio gyda chwsmeriaid neu gleientiaid</c:v>
                </c:pt>
              </c:strCache>
            </c:strRef>
          </c:cat>
          <c:val>
            <c:numRef>
              <c:f>'[Cyfweliadau busnes - gwerthusiad terfynol Mawrth 25.xlsx]analysis'!$CZ$21:$DF$21</c:f>
              <c:numCache>
                <c:formatCode>0%</c:formatCode>
                <c:ptCount val="7"/>
                <c:pt idx="0">
                  <c:v>7.2727272727272724E-2</c:v>
                </c:pt>
                <c:pt idx="1">
                  <c:v>0.92727272727272725</c:v>
                </c:pt>
                <c:pt idx="2">
                  <c:v>0.72727272727272729</c:v>
                </c:pt>
                <c:pt idx="3">
                  <c:v>0.65454545454545454</c:v>
                </c:pt>
                <c:pt idx="4">
                  <c:v>0.54545454545454541</c:v>
                </c:pt>
                <c:pt idx="5">
                  <c:v>0.8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6B-41DE-BFAF-B5DBD0752E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840524880"/>
        <c:axId val="1840526800"/>
      </c:barChart>
      <c:catAx>
        <c:axId val="1840524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y-GB"/>
          </a:p>
        </c:txPr>
        <c:crossAx val="1840526800"/>
        <c:crosses val="autoZero"/>
        <c:auto val="1"/>
        <c:lblAlgn val="ctr"/>
        <c:lblOffset val="100"/>
        <c:noMultiLvlLbl val="0"/>
      </c:catAx>
      <c:valAx>
        <c:axId val="1840526800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y-GB"/>
          </a:p>
        </c:txPr>
        <c:crossAx val="184052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y-GB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cy-GB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y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987170902776532"/>
          <c:y val="6.1253580615982142E-2"/>
          <c:w val="0.56998327449476349"/>
          <c:h val="0.7992461030314164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'[Cyfweliadau busnes - gwerthusiad terfynol Mawrth 25.xlsx]analysis'!$KP$13</c:f>
              <c:strCache>
                <c:ptCount val="1"/>
                <c:pt idx="0">
                  <c:v>Nawr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y-GB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'[Cyfweliadau busnes - gwerthusiad terfynol Mawrth 25.xlsx]analysis'!$KN$14:$KN$18</c:f>
              <c:strCache>
                <c:ptCount val="5"/>
                <c:pt idx="0">
                  <c:v>Nid wyf yn bwriadu tyfu fy musnes</c:v>
                </c:pt>
                <c:pt idx="1">
                  <c:v>Rwyf am dyfu fy musnes ond nid wyf yn fodlon mentro buddsoddiad i gyflawni hyn</c:v>
                </c:pt>
                <c:pt idx="2">
                  <c:v>Rwyf am dyfu fy musnes ac yn fodlon buddsoddi swm bach i gyflawni hyn</c:v>
                </c:pt>
                <c:pt idx="3">
                  <c:v>Rwyf am dyfu fy musnes ac yn fodlon buddsoddi swm cymedrol i gyflawni hyn</c:v>
                </c:pt>
                <c:pt idx="4">
                  <c:v>Rwyf am dyfu fy musnes ac yn fodlon buddsoddi swm sylweddol i gyflawni hyn</c:v>
                </c:pt>
              </c:strCache>
            </c:strRef>
          </c:cat>
          <c:val>
            <c:numRef>
              <c:f>'[Cyfweliadau busnes - gwerthusiad terfynol Mawrth 25.xlsx]analysis'!$KP$14:$KP$18</c:f>
              <c:numCache>
                <c:formatCode>0%</c:formatCode>
                <c:ptCount val="5"/>
                <c:pt idx="0">
                  <c:v>1.9607843137254902E-2</c:v>
                </c:pt>
                <c:pt idx="1">
                  <c:v>3.9215686274509803E-2</c:v>
                </c:pt>
                <c:pt idx="2">
                  <c:v>0.29411764705882354</c:v>
                </c:pt>
                <c:pt idx="3">
                  <c:v>0.47058823529411764</c:v>
                </c:pt>
                <c:pt idx="4">
                  <c:v>0.15686274509803921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31-4460-A242-AC6072760794}"/>
            </c:ext>
          </c:extLst>
        </c:ser>
        <c:ser>
          <c:idx val="0"/>
          <c:order val="1"/>
          <c:tx>
            <c:strRef>
              <c:f>'[Cyfweliadau busnes - gwerthusiad terfynol Mawrth 25.xlsx]analysis'!$KO$13</c:f>
              <c:strCache>
                <c:ptCount val="1"/>
                <c:pt idx="0">
                  <c:v>Cyn derbyn cymorth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y-GB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'[Cyfweliadau busnes - gwerthusiad terfynol Mawrth 25.xlsx]analysis'!$KN$14:$KN$18</c:f>
              <c:strCache>
                <c:ptCount val="5"/>
                <c:pt idx="0">
                  <c:v>Nid wyf yn bwriadu tyfu fy musnes</c:v>
                </c:pt>
                <c:pt idx="1">
                  <c:v>Rwyf am dyfu fy musnes ond nid wyf yn fodlon mentro buddsoddiad i gyflawni hyn</c:v>
                </c:pt>
                <c:pt idx="2">
                  <c:v>Rwyf am dyfu fy musnes ac yn fodlon buddsoddi swm bach i gyflawni hyn</c:v>
                </c:pt>
                <c:pt idx="3">
                  <c:v>Rwyf am dyfu fy musnes ac yn fodlon buddsoddi swm cymedrol i gyflawni hyn</c:v>
                </c:pt>
                <c:pt idx="4">
                  <c:v>Rwyf am dyfu fy musnes ac yn fodlon buddsoddi swm sylweddol i gyflawni hyn</c:v>
                </c:pt>
              </c:strCache>
            </c:strRef>
          </c:cat>
          <c:val>
            <c:numRef>
              <c:f>'[Cyfweliadau busnes - gwerthusiad terfynol Mawrth 25.xlsx]analysis'!$KO$14:$KO$18</c:f>
              <c:numCache>
                <c:formatCode>0%</c:formatCode>
                <c:ptCount val="5"/>
                <c:pt idx="0">
                  <c:v>1.9607843137254902E-2</c:v>
                </c:pt>
                <c:pt idx="1">
                  <c:v>0.11764705882352941</c:v>
                </c:pt>
                <c:pt idx="2">
                  <c:v>0.52941176470588236</c:v>
                </c:pt>
                <c:pt idx="3">
                  <c:v>0.19607843137254902</c:v>
                </c:pt>
                <c:pt idx="4">
                  <c:v>0.11764705882352941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31-4460-A242-AC60727607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846834192"/>
        <c:axId val="1846832752"/>
      </c:barChart>
      <c:catAx>
        <c:axId val="1846834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y-GB"/>
          </a:p>
        </c:txPr>
        <c:crossAx val="1846832752"/>
        <c:crosses val="autoZero"/>
        <c:auto val="1"/>
        <c:lblAlgn val="ctr"/>
        <c:lblOffset val="100"/>
        <c:noMultiLvlLbl val="0"/>
      </c:catAx>
      <c:valAx>
        <c:axId val="184683275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y-GB"/>
          </a:p>
        </c:txPr>
        <c:crossAx val="184683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457059407624105"/>
          <c:y val="0.630952239853526"/>
          <c:w val="0.11623789253792426"/>
          <c:h val="0.236688445704338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y-GB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cy-GB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y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537036327721022E-2"/>
          <c:y val="0.15614655682490555"/>
          <c:w val="0.42497528433945764"/>
          <c:h val="0.70747330572117795"/>
        </c:manualLayout>
      </c:layout>
      <c:doughnutChart>
        <c:varyColors val="1"/>
        <c:ser>
          <c:idx val="0"/>
          <c:order val="0"/>
          <c:explosion val="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09-4D0E-AE04-28BC930A78C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09-4D0E-AE04-28BC930A78C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09-4D0E-AE04-28BC930A78C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509-4D0E-AE04-28BC930A78C1}"/>
              </c:ext>
            </c:extLst>
          </c:dPt>
          <c:dLbls>
            <c:dLbl>
              <c:idx val="0"/>
              <c:layout>
                <c:manualLayout>
                  <c:x val="8.3391243919388458E-3"/>
                  <c:y val="-0.147976878612716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09-4D0E-AE04-28BC930A78C1}"/>
                </c:ext>
              </c:extLst>
            </c:dLbl>
            <c:dLbl>
              <c:idx val="1"/>
              <c:layout>
                <c:manualLayout>
                  <c:x val="8.3350752108036427E-2"/>
                  <c:y val="-0.124855491329479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09-4D0E-AE04-28BC930A78C1}"/>
                </c:ext>
              </c:extLst>
            </c:dLbl>
            <c:dLbl>
              <c:idx val="2"/>
              <c:layout>
                <c:manualLayout>
                  <c:x val="-6.1134317904494057E-2"/>
                  <c:y val="0.134104046242774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09-4D0E-AE04-28BC930A78C1}"/>
                </c:ext>
              </c:extLst>
            </c:dLbl>
            <c:dLbl>
              <c:idx val="3"/>
              <c:layout>
                <c:manualLayout>
                  <c:x val="-9.1666666666666716E-2"/>
                  <c:y val="-1.3872832369942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09-4D0E-AE04-28BC930A78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y-GB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'[Cyfweliadau busnes - gwerthusiad terfynol Mawrth 25.xlsx]analysis'!$ED$51:$ED$54</c:f>
              <c:strCache>
                <c:ptCount val="4"/>
                <c:pt idx="0">
                  <c:v>Byddem wedi gwneud yr un buddsoddiad o fewn yr un amserlen</c:v>
                </c:pt>
                <c:pt idx="1">
                  <c:v>Byddem wedi cynnal yr un math o fuddsoddiad, ond ar raddfa lai</c:v>
                </c:pt>
                <c:pt idx="2">
                  <c:v>Byddem wedi gwneud yr un buddsoddiad, ond yn nes ymlaen</c:v>
                </c:pt>
                <c:pt idx="3">
                  <c:v>Ni fyddem wedi gwneud y buddsoddiad hwn o gwbl</c:v>
                </c:pt>
              </c:strCache>
            </c:strRef>
          </c:cat>
          <c:val>
            <c:numRef>
              <c:f>'[Cyfweliadau busnes - gwerthusiad terfynol Mawrth 25.xlsx]analysis'!$EE$51:$EE$54</c:f>
              <c:numCache>
                <c:formatCode>0%</c:formatCode>
                <c:ptCount val="4"/>
                <c:pt idx="0">
                  <c:v>1.9230769230769232E-2</c:v>
                </c:pt>
                <c:pt idx="1">
                  <c:v>0.42307692307692307</c:v>
                </c:pt>
                <c:pt idx="2">
                  <c:v>0.25</c:v>
                </c:pt>
                <c:pt idx="3">
                  <c:v>0.30769230769230771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509-4D0E-AE04-28BC930A78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332651173988936"/>
          <c:y val="0.1684085385280597"/>
          <c:w val="0.46400617226529794"/>
          <c:h val="0.669741750489281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y-GB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cy-GB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y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'[Arolwg o unigolion Llwyddo''n lleol - gwerthusiad terfynol Mawrth 25.xlsx]Analysis'!$FA$10</c:f>
              <c:strCache>
                <c:ptCount val="1"/>
                <c:pt idx="0">
                  <c:v>Cyn derbyn cymorth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y-GB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'[Arolwg o unigolion Llwyddo''n lleol - gwerthusiad terfynol Mawrth 25.xlsx]Analysis'!$EZ$11:$EZ$14</c:f>
              <c:strCache>
                <c:ptCount val="4"/>
                <c:pt idx="0">
                  <c:v>I raddau mawr</c:v>
                </c:pt>
                <c:pt idx="1">
                  <c:v>I ryw raddau</c:v>
                </c:pt>
                <c:pt idx="2">
                  <c:v>I raddau bach</c:v>
                </c:pt>
                <c:pt idx="3">
                  <c:v>Ddim o gwbl</c:v>
                </c:pt>
              </c:strCache>
            </c:strRef>
          </c:cat>
          <c:val>
            <c:numRef>
              <c:f>'[Arolwg o unigolion Llwyddo''n lleol - gwerthusiad terfynol Mawrth 25.xlsx]Analysis'!$FA$11:$FA$14</c:f>
              <c:numCache>
                <c:formatCode>0%</c:formatCode>
                <c:ptCount val="4"/>
                <c:pt idx="0">
                  <c:v>0.66666666666666663</c:v>
                </c:pt>
                <c:pt idx="1">
                  <c:v>0.30666666666666664</c:v>
                </c:pt>
                <c:pt idx="2">
                  <c:v>2.6666666666666668E-2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E6-4DCD-AA1C-D57E59BB7095}"/>
            </c:ext>
          </c:extLst>
        </c:ser>
        <c:ser>
          <c:idx val="1"/>
          <c:order val="1"/>
          <c:tx>
            <c:strRef>
              <c:f>'[Arolwg o unigolion Llwyddo''n lleol - gwerthusiad terfynol Mawrth 25.xlsx]Analysis'!$FB$10</c:f>
              <c:strCache>
                <c:ptCount val="1"/>
                <c:pt idx="0">
                  <c:v>Nawr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y-GB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'[Arolwg o unigolion Llwyddo''n lleol - gwerthusiad terfynol Mawrth 25.xlsx]Analysis'!$EZ$11:$EZ$14</c:f>
              <c:strCache>
                <c:ptCount val="4"/>
                <c:pt idx="0">
                  <c:v>I raddau mawr</c:v>
                </c:pt>
                <c:pt idx="1">
                  <c:v>I ryw raddau</c:v>
                </c:pt>
                <c:pt idx="2">
                  <c:v>I raddau bach</c:v>
                </c:pt>
                <c:pt idx="3">
                  <c:v>Ddim o gwbl</c:v>
                </c:pt>
              </c:strCache>
            </c:strRef>
          </c:cat>
          <c:val>
            <c:numRef>
              <c:f>'[Arolwg o unigolion Llwyddo''n lleol - gwerthusiad terfynol Mawrth 25.xlsx]Analysis'!$FB$11:$FB$14</c:f>
              <c:numCache>
                <c:formatCode>0%</c:formatCode>
                <c:ptCount val="4"/>
                <c:pt idx="0">
                  <c:v>0.7466666666666667</c:v>
                </c:pt>
                <c:pt idx="1">
                  <c:v>0.22666666666666666</c:v>
                </c:pt>
                <c:pt idx="2">
                  <c:v>2.6666666666666668E-2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E6-4DCD-AA1C-D57E59BB70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46332144"/>
        <c:axId val="346333104"/>
      </c:barChart>
      <c:catAx>
        <c:axId val="34633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y-GB"/>
          </a:p>
        </c:txPr>
        <c:crossAx val="346333104"/>
        <c:crosses val="autoZero"/>
        <c:auto val="1"/>
        <c:lblAlgn val="ctr"/>
        <c:lblOffset val="100"/>
        <c:noMultiLvlLbl val="0"/>
      </c:catAx>
      <c:valAx>
        <c:axId val="34633310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y-GB"/>
          </a:p>
        </c:txPr>
        <c:crossAx val="34633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y-GB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cy-GB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y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y-GB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'[Arolwg o unigolion Llwyddo''n lleol - gwerthusiad terfynol Mawrth 25.xlsx]Analysis'!$EZ$29:$EZ$33</c:f>
              <c:strCache>
                <c:ptCount val="5"/>
                <c:pt idx="0">
                  <c:v>Trwy godi ymwybyddiaeth am y manteision arall o fyw yn y rhanbarth tu hwnt i’r cyfleoedd gyrfaol</c:v>
                </c:pt>
                <c:pt idx="1">
                  <c:v>Trwy greu swydd newydd neu rôl fwy deniadol i mi</c:v>
                </c:pt>
                <c:pt idx="2">
                  <c:v>Trwy rwydweithio a datblygu perthynas gyda phobl sy’n rhannu profiadau tebyg</c:v>
                </c:pt>
                <c:pt idx="3">
                  <c:v>Trwy wybod bod yna cymorth da ar gael yn lleol</c:v>
                </c:pt>
                <c:pt idx="4">
                  <c:v>Trwy godi ymwybyddiaeth a/neu dangos bod yna cyfleoedd gyrfaol deniadol ar gael yn y rhanbarth</c:v>
                </c:pt>
              </c:strCache>
            </c:strRef>
          </c:cat>
          <c:val>
            <c:numRef>
              <c:f>'[Arolwg o unigolion Llwyddo''n lleol - gwerthusiad terfynol Mawrth 25.xlsx]Analysis'!$FA$29:$FA$33</c:f>
              <c:numCache>
                <c:formatCode>0%</c:formatCode>
                <c:ptCount val="5"/>
                <c:pt idx="0">
                  <c:v>0.51851851851851849</c:v>
                </c:pt>
                <c:pt idx="1">
                  <c:v>0.59259259259259256</c:v>
                </c:pt>
                <c:pt idx="2">
                  <c:v>0.70370370370370372</c:v>
                </c:pt>
                <c:pt idx="3">
                  <c:v>0.92592592592592593</c:v>
                </c:pt>
                <c:pt idx="4">
                  <c:v>0.92592592592592593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22-4014-8FE6-3DD3C26695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78683760"/>
        <c:axId val="278688560"/>
      </c:barChart>
      <c:catAx>
        <c:axId val="278683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y-GB"/>
          </a:p>
        </c:txPr>
        <c:crossAx val="278688560"/>
        <c:crosses val="autoZero"/>
        <c:auto val="1"/>
        <c:lblAlgn val="ctr"/>
        <c:lblOffset val="100"/>
        <c:noMultiLvlLbl val="0"/>
      </c:catAx>
      <c:valAx>
        <c:axId val="27868856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y-GB"/>
          </a:p>
        </c:txPr>
        <c:crossAx val="27868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cy-GB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8F653-5F4C-664B-827E-A557580D397A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4D516-AE79-474A-860B-2E19DDF28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77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D516-AE79-474A-860B-2E19DDF2863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742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D516-AE79-474A-860B-2E19DDF2863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869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D516-AE79-474A-860B-2E19DDF286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66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D516-AE79-474A-860B-2E19DDF286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96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4D516-AE79-474A-860B-2E19DDF2863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33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3D621B-FD6F-1D42-A680-6B51199ED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8232FD5-6347-E940-AF71-450AB96FA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0862" y="809843"/>
            <a:ext cx="3602283" cy="1454443"/>
            <a:chOff x="550862" y="3039799"/>
            <a:chExt cx="3602283" cy="1454443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212A1F91-3FA4-C544-A6B7-661D64BB5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/>
            <a:stretch>
              <a:fillRect/>
            </a:stretch>
          </p:blipFill>
          <p:spPr>
            <a:xfrm>
              <a:off x="550862" y="3039799"/>
              <a:ext cx="3602283" cy="1454443"/>
            </a:xfrm>
            <a:prstGeom prst="rect">
              <a:avLst/>
            </a:prstGeom>
          </p:spPr>
        </p:pic>
        <p:pic>
          <p:nvPicPr>
            <p:cNvPr id="7" name="Graphic 6" descr="Wavehill logo with strapline: Ymchwil cymdeithasol ac economaidd">
              <a:extLst>
                <a:ext uri="{FF2B5EF4-FFF2-40B4-BE49-F238E27FC236}">
                  <a16:creationId xmlns:a16="http://schemas.microsoft.com/office/drawing/2014/main" id="{3747D6CF-C677-9D46-9462-C7EB396738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930791" y="3333005"/>
              <a:ext cx="2842424" cy="868030"/>
            </a:xfrm>
            <a:prstGeom prst="rect">
              <a:avLst/>
            </a:prstGeom>
          </p:spPr>
        </p:pic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7165E6F1-775B-2C40-8CB5-05AEE131F9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2264286"/>
            <a:ext cx="5365751" cy="27407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GB"/>
              <a:t>Click to insert title.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5018082-2316-3A40-9F69-E97521767B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1" y="5220851"/>
            <a:ext cx="5365751" cy="8273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GB" sz="2000" b="1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GB"/>
              <a:t>Click to insert sub-title.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58BDF01-B703-1447-AB85-A3060849CE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1" y="6048156"/>
            <a:ext cx="5365751" cy="33248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GB" sz="1800" b="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/>
              <a:t>Click to insert date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C54ED9-8B62-0A4B-BFF0-0CC81A93DF7F}"/>
              </a:ext>
            </a:extLst>
          </p:cNvPr>
          <p:cNvSpPr txBox="1"/>
          <p:nvPr userDrawn="1"/>
        </p:nvSpPr>
        <p:spPr>
          <a:xfrm>
            <a:off x="9137650" y="6277184"/>
            <a:ext cx="2503488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en-GB" b="1" err="1">
                <a:solidFill>
                  <a:schemeClr val="tx2"/>
                </a:solidFill>
              </a:rPr>
              <a:t>wavehill.com</a:t>
            </a:r>
            <a:endParaRPr lang="en-GB" b="1">
              <a:solidFill>
                <a:schemeClr val="tx2"/>
              </a:solidFill>
            </a:endParaRP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FCB0748-7888-764D-9541-AD82451B4A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75388" y="549274"/>
            <a:ext cx="5365750" cy="5128688"/>
          </a:xfrm>
          <a:custGeom>
            <a:avLst/>
            <a:gdLst>
              <a:gd name="connsiteX0" fmla="*/ 320480 w 5365750"/>
              <a:gd name="connsiteY0" fmla="*/ 0 h 5128688"/>
              <a:gd name="connsiteX1" fmla="*/ 5049297 w 5365750"/>
              <a:gd name="connsiteY1" fmla="*/ 0 h 5128688"/>
              <a:gd name="connsiteX2" fmla="*/ 5083227 w 5365750"/>
              <a:gd name="connsiteY2" fmla="*/ 3408 h 5128688"/>
              <a:gd name="connsiteX3" fmla="*/ 5362663 w 5365750"/>
              <a:gd name="connsiteY3" fmla="*/ 282374 h 5128688"/>
              <a:gd name="connsiteX4" fmla="*/ 5365750 w 5365750"/>
              <a:gd name="connsiteY4" fmla="*/ 314669 h 5128688"/>
              <a:gd name="connsiteX5" fmla="*/ 5365750 w 5365750"/>
              <a:gd name="connsiteY5" fmla="*/ 4808133 h 5128688"/>
              <a:gd name="connsiteX6" fmla="*/ 5362299 w 5365750"/>
              <a:gd name="connsiteY6" fmla="*/ 4842426 h 5128688"/>
              <a:gd name="connsiteX7" fmla="*/ 5010571 w 5365750"/>
              <a:gd name="connsiteY7" fmla="*/ 5128688 h 5128688"/>
              <a:gd name="connsiteX8" fmla="*/ 358984 w 5365750"/>
              <a:gd name="connsiteY8" fmla="*/ 5128688 h 5128688"/>
              <a:gd name="connsiteX9" fmla="*/ 7308 w 5365750"/>
              <a:gd name="connsiteY9" fmla="*/ 4842790 h 5128688"/>
              <a:gd name="connsiteX10" fmla="*/ 0 w 5365750"/>
              <a:gd name="connsiteY10" fmla="*/ 4770318 h 5128688"/>
              <a:gd name="connsiteX11" fmla="*/ 0 w 5365750"/>
              <a:gd name="connsiteY11" fmla="*/ 354482 h 5128688"/>
              <a:gd name="connsiteX12" fmla="*/ 7308 w 5365750"/>
              <a:gd name="connsiteY12" fmla="*/ 282374 h 5128688"/>
              <a:gd name="connsiteX13" fmla="*/ 286744 w 5365750"/>
              <a:gd name="connsiteY13" fmla="*/ 3408 h 512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65750" h="5128688">
                <a:moveTo>
                  <a:pt x="320480" y="0"/>
                </a:moveTo>
                <a:lnTo>
                  <a:pt x="5049297" y="0"/>
                </a:lnTo>
                <a:lnTo>
                  <a:pt x="5083227" y="3408"/>
                </a:lnTo>
                <a:cubicBezTo>
                  <a:pt x="5224001" y="32108"/>
                  <a:pt x="5334627" y="142549"/>
                  <a:pt x="5362663" y="282374"/>
                </a:cubicBezTo>
                <a:lnTo>
                  <a:pt x="5365750" y="314669"/>
                </a:lnTo>
                <a:lnTo>
                  <a:pt x="5365750" y="4808133"/>
                </a:lnTo>
                <a:lnTo>
                  <a:pt x="5362299" y="4842426"/>
                </a:lnTo>
                <a:cubicBezTo>
                  <a:pt x="5328984" y="5005554"/>
                  <a:pt x="5184831" y="5128688"/>
                  <a:pt x="5010571" y="5128688"/>
                </a:cubicBezTo>
                <a:lnTo>
                  <a:pt x="358984" y="5128688"/>
                </a:lnTo>
                <a:cubicBezTo>
                  <a:pt x="185834" y="5128688"/>
                  <a:pt x="40849" y="5006524"/>
                  <a:pt x="7308" y="4842790"/>
                </a:cubicBezTo>
                <a:lnTo>
                  <a:pt x="0" y="4770318"/>
                </a:lnTo>
                <a:lnTo>
                  <a:pt x="0" y="354482"/>
                </a:lnTo>
                <a:lnTo>
                  <a:pt x="7308" y="282374"/>
                </a:lnTo>
                <a:cubicBezTo>
                  <a:pt x="36057" y="142549"/>
                  <a:pt x="146684" y="32108"/>
                  <a:pt x="286744" y="3408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78591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08AC-97A5-ED4E-9BCC-8FD4317EC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"/>
            <a:ext cx="8228012" cy="1116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Page title.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550EE23-C72F-CF47-A591-C5F0DE75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296800" y="5962801"/>
            <a:ext cx="895200" cy="895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A485572-8003-1B4B-8FA8-6F045E75C0D6}"/>
              </a:ext>
            </a:extLst>
          </p:cNvPr>
          <p:cNvSpPr txBox="1"/>
          <p:nvPr userDrawn="1"/>
        </p:nvSpPr>
        <p:spPr>
          <a:xfrm>
            <a:off x="11641138" y="6308724"/>
            <a:ext cx="550862" cy="549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fld id="{97A26D63-978B-1E41-B27A-7F99DDA67FBA}" type="slidenum">
              <a:rPr lang="en-GB" b="1" smtClean="0"/>
              <a:t>‹#›</a:t>
            </a:fld>
            <a:endParaRPr lang="en-GB" b="1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02EE137-5A58-5045-BD7A-D16BD4F4F6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71" y="1805992"/>
            <a:ext cx="5915343" cy="5054546"/>
          </a:xfrm>
          <a:custGeom>
            <a:avLst/>
            <a:gdLst>
              <a:gd name="connsiteX0" fmla="*/ 0 w 5915343"/>
              <a:gd name="connsiteY0" fmla="*/ 0 h 5054546"/>
              <a:gd name="connsiteX1" fmla="*/ 5556029 w 5915343"/>
              <a:gd name="connsiteY1" fmla="*/ 0 h 5054546"/>
              <a:gd name="connsiteX2" fmla="*/ 5915343 w 5915343"/>
              <a:gd name="connsiteY2" fmla="*/ 359226 h 5054546"/>
              <a:gd name="connsiteX3" fmla="*/ 5915343 w 5915343"/>
              <a:gd name="connsiteY3" fmla="*/ 5054546 h 5054546"/>
              <a:gd name="connsiteX4" fmla="*/ 0 w 5915343"/>
              <a:gd name="connsiteY4" fmla="*/ 5054546 h 505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5343" h="5054546">
                <a:moveTo>
                  <a:pt x="0" y="0"/>
                </a:moveTo>
                <a:lnTo>
                  <a:pt x="5556029" y="0"/>
                </a:lnTo>
                <a:cubicBezTo>
                  <a:pt x="5754096" y="0"/>
                  <a:pt x="5915343" y="161207"/>
                  <a:pt x="5915343" y="359226"/>
                </a:cubicBezTo>
                <a:lnTo>
                  <a:pt x="5915343" y="5054546"/>
                </a:lnTo>
                <a:lnTo>
                  <a:pt x="0" y="5054546"/>
                </a:ln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insert image</a:t>
            </a:r>
          </a:p>
        </p:txBody>
      </p:sp>
      <p:pic>
        <p:nvPicPr>
          <p:cNvPr id="7" name="Graphic 6" descr="Wavehill logo with strapline: Ymchwil cymdeithasol ac economaidd">
            <a:extLst>
              <a:ext uri="{FF2B5EF4-FFF2-40B4-BE49-F238E27FC236}">
                <a16:creationId xmlns:a16="http://schemas.microsoft.com/office/drawing/2014/main" id="{E673C028-84FD-A643-B1F5-B55FF9724E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1138" y="450603"/>
            <a:ext cx="1800000" cy="5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9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08AC-97A5-ED4E-9BCC-8FD4317EC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"/>
            <a:ext cx="8228012" cy="1116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Page title.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C83FB2B-827F-BA4F-B4B8-EF9CE58F97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75389" y="1805992"/>
            <a:ext cx="5369563" cy="4515609"/>
          </a:xfrm>
          <a:custGeom>
            <a:avLst/>
            <a:gdLst>
              <a:gd name="connsiteX0" fmla="*/ 358985 w 5369563"/>
              <a:gd name="connsiteY0" fmla="*/ 0 h 4515609"/>
              <a:gd name="connsiteX1" fmla="*/ 5010571 w 5369563"/>
              <a:gd name="connsiteY1" fmla="*/ 0 h 4515609"/>
              <a:gd name="connsiteX2" fmla="*/ 5369556 w 5369563"/>
              <a:gd name="connsiteY2" fmla="*/ 359268 h 4515609"/>
              <a:gd name="connsiteX3" fmla="*/ 5369556 w 5369563"/>
              <a:gd name="connsiteY3" fmla="*/ 4156340 h 4515609"/>
              <a:gd name="connsiteX4" fmla="*/ 5010571 w 5369563"/>
              <a:gd name="connsiteY4" fmla="*/ 4515609 h 4515609"/>
              <a:gd name="connsiteX5" fmla="*/ 358985 w 5369563"/>
              <a:gd name="connsiteY5" fmla="*/ 4515609 h 4515609"/>
              <a:gd name="connsiteX6" fmla="*/ 0 w 5369563"/>
              <a:gd name="connsiteY6" fmla="*/ 4156340 h 4515609"/>
              <a:gd name="connsiteX7" fmla="*/ 0 w 5369563"/>
              <a:gd name="connsiteY7" fmla="*/ 359268 h 4515609"/>
              <a:gd name="connsiteX8" fmla="*/ 358985 w 5369563"/>
              <a:gd name="connsiteY8" fmla="*/ 0 h 451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69563" h="4515609">
                <a:moveTo>
                  <a:pt x="358985" y="0"/>
                </a:moveTo>
                <a:lnTo>
                  <a:pt x="5010571" y="0"/>
                </a:lnTo>
                <a:cubicBezTo>
                  <a:pt x="5209725" y="0"/>
                  <a:pt x="5370824" y="161226"/>
                  <a:pt x="5369556" y="359268"/>
                </a:cubicBezTo>
                <a:lnTo>
                  <a:pt x="5369556" y="4156340"/>
                </a:lnTo>
                <a:cubicBezTo>
                  <a:pt x="5369556" y="4354382"/>
                  <a:pt x="5209725" y="4515609"/>
                  <a:pt x="5010571" y="4515609"/>
                </a:cubicBezTo>
                <a:lnTo>
                  <a:pt x="358985" y="4515609"/>
                </a:lnTo>
                <a:cubicBezTo>
                  <a:pt x="161099" y="4515609"/>
                  <a:pt x="0" y="4355652"/>
                  <a:pt x="0" y="4156340"/>
                </a:cubicBezTo>
                <a:lnTo>
                  <a:pt x="0" y="359268"/>
                </a:lnTo>
                <a:cubicBezTo>
                  <a:pt x="0" y="161226"/>
                  <a:pt x="161099" y="0"/>
                  <a:pt x="358985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insert image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550EE23-C72F-CF47-A591-C5F0DE75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296800" y="5962801"/>
            <a:ext cx="895200" cy="895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A485572-8003-1B4B-8FA8-6F045E75C0D6}"/>
              </a:ext>
            </a:extLst>
          </p:cNvPr>
          <p:cNvSpPr txBox="1"/>
          <p:nvPr userDrawn="1"/>
        </p:nvSpPr>
        <p:spPr>
          <a:xfrm>
            <a:off x="11641138" y="6308724"/>
            <a:ext cx="550862" cy="549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fld id="{97A26D63-978B-1E41-B27A-7F99DDA67FBA}" type="slidenum">
              <a:rPr lang="en-GB" b="1" smtClean="0"/>
              <a:t>‹#›</a:t>
            </a:fld>
            <a:endParaRPr lang="en-GB" b="1"/>
          </a:p>
        </p:txBody>
      </p:sp>
      <p:pic>
        <p:nvPicPr>
          <p:cNvPr id="7" name="Graphic 6" descr="Wavehill logo with strapline: Ymchwil cymdeithasol ac economaidd">
            <a:extLst>
              <a:ext uri="{FF2B5EF4-FFF2-40B4-BE49-F238E27FC236}">
                <a16:creationId xmlns:a16="http://schemas.microsoft.com/office/drawing/2014/main" id="{DC9FEAD3-DD22-FA4E-8B04-0D1C27D82F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1138" y="450603"/>
            <a:ext cx="1800000" cy="5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08AC-97A5-ED4E-9BCC-8FD4317EC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"/>
            <a:ext cx="8228012" cy="1116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Page title.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550EE23-C72F-CF47-A591-C5F0DE75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296800" y="5962801"/>
            <a:ext cx="895200" cy="895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A485572-8003-1B4B-8FA8-6F045E75C0D6}"/>
              </a:ext>
            </a:extLst>
          </p:cNvPr>
          <p:cNvSpPr txBox="1"/>
          <p:nvPr userDrawn="1"/>
        </p:nvSpPr>
        <p:spPr>
          <a:xfrm>
            <a:off x="11641138" y="6308724"/>
            <a:ext cx="550862" cy="549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fld id="{97A26D63-978B-1E41-B27A-7F99DDA67FBA}" type="slidenum">
              <a:rPr lang="en-GB" b="1" smtClean="0"/>
              <a:t>‹#›</a:t>
            </a:fld>
            <a:endParaRPr lang="en-GB" b="1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64ED1D7-73C4-F24C-BFD4-4AEF539A1E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0863" y="1805992"/>
            <a:ext cx="5369563" cy="4515609"/>
          </a:xfrm>
          <a:custGeom>
            <a:avLst/>
            <a:gdLst>
              <a:gd name="connsiteX0" fmla="*/ 358985 w 5369563"/>
              <a:gd name="connsiteY0" fmla="*/ 0 h 4515609"/>
              <a:gd name="connsiteX1" fmla="*/ 5010571 w 5369563"/>
              <a:gd name="connsiteY1" fmla="*/ 0 h 4515609"/>
              <a:gd name="connsiteX2" fmla="*/ 5369556 w 5369563"/>
              <a:gd name="connsiteY2" fmla="*/ 359268 h 4515609"/>
              <a:gd name="connsiteX3" fmla="*/ 5369556 w 5369563"/>
              <a:gd name="connsiteY3" fmla="*/ 4156340 h 4515609"/>
              <a:gd name="connsiteX4" fmla="*/ 5010571 w 5369563"/>
              <a:gd name="connsiteY4" fmla="*/ 4515609 h 4515609"/>
              <a:gd name="connsiteX5" fmla="*/ 358985 w 5369563"/>
              <a:gd name="connsiteY5" fmla="*/ 4515609 h 4515609"/>
              <a:gd name="connsiteX6" fmla="*/ 0 w 5369563"/>
              <a:gd name="connsiteY6" fmla="*/ 4156340 h 4515609"/>
              <a:gd name="connsiteX7" fmla="*/ 0 w 5369563"/>
              <a:gd name="connsiteY7" fmla="*/ 359268 h 4515609"/>
              <a:gd name="connsiteX8" fmla="*/ 358985 w 5369563"/>
              <a:gd name="connsiteY8" fmla="*/ 0 h 451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69563" h="4515609">
                <a:moveTo>
                  <a:pt x="358985" y="0"/>
                </a:moveTo>
                <a:lnTo>
                  <a:pt x="5010571" y="0"/>
                </a:lnTo>
                <a:cubicBezTo>
                  <a:pt x="5209725" y="0"/>
                  <a:pt x="5370824" y="161226"/>
                  <a:pt x="5369556" y="359268"/>
                </a:cubicBezTo>
                <a:lnTo>
                  <a:pt x="5369556" y="4156340"/>
                </a:lnTo>
                <a:cubicBezTo>
                  <a:pt x="5369556" y="4354382"/>
                  <a:pt x="5209725" y="4515609"/>
                  <a:pt x="5010571" y="4515609"/>
                </a:cubicBezTo>
                <a:lnTo>
                  <a:pt x="358985" y="4515609"/>
                </a:lnTo>
                <a:cubicBezTo>
                  <a:pt x="161099" y="4515609"/>
                  <a:pt x="0" y="4355652"/>
                  <a:pt x="0" y="4156340"/>
                </a:cubicBezTo>
                <a:lnTo>
                  <a:pt x="0" y="359268"/>
                </a:lnTo>
                <a:cubicBezTo>
                  <a:pt x="0" y="161226"/>
                  <a:pt x="161099" y="0"/>
                  <a:pt x="358985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insert image</a:t>
            </a:r>
          </a:p>
        </p:txBody>
      </p:sp>
      <p:pic>
        <p:nvPicPr>
          <p:cNvPr id="7" name="Graphic 6" descr="Wavehill logo with strapline: Ymchwil cymdeithasol ac economaidd">
            <a:extLst>
              <a:ext uri="{FF2B5EF4-FFF2-40B4-BE49-F238E27FC236}">
                <a16:creationId xmlns:a16="http://schemas.microsoft.com/office/drawing/2014/main" id="{C1D76E7B-8727-6648-AE61-38DF78E08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1138" y="450603"/>
            <a:ext cx="1800000" cy="5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61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08AC-97A5-ED4E-9BCC-8FD4317EC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"/>
            <a:ext cx="8228012" cy="1116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Page title.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88153BC-82C5-014D-8549-9768227509D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37650" y="1803400"/>
            <a:ext cx="2495902" cy="4512622"/>
          </a:xfrm>
          <a:custGeom>
            <a:avLst/>
            <a:gdLst>
              <a:gd name="connsiteX0" fmla="*/ 357822 w 2495902"/>
              <a:gd name="connsiteY0" fmla="*/ 0 h 4512622"/>
              <a:gd name="connsiteX1" fmla="*/ 2138080 w 2495902"/>
              <a:gd name="connsiteY1" fmla="*/ 0 h 4512622"/>
              <a:gd name="connsiteX2" fmla="*/ 2495902 w 2495902"/>
              <a:gd name="connsiteY2" fmla="*/ 359031 h 4512622"/>
              <a:gd name="connsiteX3" fmla="*/ 2495902 w 2495902"/>
              <a:gd name="connsiteY3" fmla="*/ 4153591 h 4512622"/>
              <a:gd name="connsiteX4" fmla="*/ 2138080 w 2495902"/>
              <a:gd name="connsiteY4" fmla="*/ 4512622 h 4512622"/>
              <a:gd name="connsiteX5" fmla="*/ 357822 w 2495902"/>
              <a:gd name="connsiteY5" fmla="*/ 4512622 h 4512622"/>
              <a:gd name="connsiteX6" fmla="*/ 0 w 2495902"/>
              <a:gd name="connsiteY6" fmla="*/ 4153591 h 4512622"/>
              <a:gd name="connsiteX7" fmla="*/ 0 w 2495902"/>
              <a:gd name="connsiteY7" fmla="*/ 359031 h 4512622"/>
              <a:gd name="connsiteX8" fmla="*/ 357822 w 2495902"/>
              <a:gd name="connsiteY8" fmla="*/ 0 h 451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5902" h="4512622">
                <a:moveTo>
                  <a:pt x="357822" y="0"/>
                </a:moveTo>
                <a:lnTo>
                  <a:pt x="2138080" y="0"/>
                </a:lnTo>
                <a:cubicBezTo>
                  <a:pt x="2335324" y="0"/>
                  <a:pt x="2495902" y="159851"/>
                  <a:pt x="2495902" y="359031"/>
                </a:cubicBezTo>
                <a:lnTo>
                  <a:pt x="2495902" y="4153591"/>
                </a:lnTo>
                <a:cubicBezTo>
                  <a:pt x="2495902" y="4351503"/>
                  <a:pt x="2336589" y="4512622"/>
                  <a:pt x="2138080" y="4512622"/>
                </a:cubicBezTo>
                <a:lnTo>
                  <a:pt x="357822" y="4512622"/>
                </a:lnTo>
                <a:cubicBezTo>
                  <a:pt x="160577" y="4512622"/>
                  <a:pt x="0" y="4352771"/>
                  <a:pt x="0" y="4153591"/>
                </a:cubicBezTo>
                <a:lnTo>
                  <a:pt x="0" y="359031"/>
                </a:lnTo>
                <a:cubicBezTo>
                  <a:pt x="0" y="161120"/>
                  <a:pt x="160577" y="0"/>
                  <a:pt x="357822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insert image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550EE23-C72F-CF47-A591-C5F0DE75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296800" y="5962801"/>
            <a:ext cx="895200" cy="895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A485572-8003-1B4B-8FA8-6F045E75C0D6}"/>
              </a:ext>
            </a:extLst>
          </p:cNvPr>
          <p:cNvSpPr txBox="1"/>
          <p:nvPr userDrawn="1"/>
        </p:nvSpPr>
        <p:spPr>
          <a:xfrm>
            <a:off x="11641138" y="6308724"/>
            <a:ext cx="550862" cy="549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fld id="{97A26D63-978B-1E41-B27A-7F99DDA67FBA}" type="slidenum">
              <a:rPr lang="en-GB" b="1" smtClean="0"/>
              <a:t>‹#›</a:t>
            </a:fld>
            <a:endParaRPr lang="en-GB" b="1"/>
          </a:p>
        </p:txBody>
      </p:sp>
      <p:pic>
        <p:nvPicPr>
          <p:cNvPr id="7" name="Graphic 6" descr="Wavehill logo with strapline: Ymchwil cymdeithasol ac economaidd">
            <a:extLst>
              <a:ext uri="{FF2B5EF4-FFF2-40B4-BE49-F238E27FC236}">
                <a16:creationId xmlns:a16="http://schemas.microsoft.com/office/drawing/2014/main" id="{890EFC63-3E25-2F4D-A998-4987301038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1138" y="450603"/>
            <a:ext cx="1800000" cy="5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55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08AC-97A5-ED4E-9BCC-8FD4317EC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"/>
            <a:ext cx="8228012" cy="1116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Page title.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550EE23-C72F-CF47-A591-C5F0DE75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296800" y="5962801"/>
            <a:ext cx="895200" cy="895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A485572-8003-1B4B-8FA8-6F045E75C0D6}"/>
              </a:ext>
            </a:extLst>
          </p:cNvPr>
          <p:cNvSpPr txBox="1"/>
          <p:nvPr userDrawn="1"/>
        </p:nvSpPr>
        <p:spPr>
          <a:xfrm>
            <a:off x="11641138" y="6308724"/>
            <a:ext cx="550862" cy="549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fld id="{97A26D63-978B-1E41-B27A-7F99DDA67FBA}" type="slidenum">
              <a:rPr lang="en-GB" b="1" smtClean="0"/>
              <a:t>‹#›</a:t>
            </a:fld>
            <a:endParaRPr lang="en-GB" b="1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0A3C4CD-50E2-A34E-8FFA-CBD9C43CEF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8449" y="1803400"/>
            <a:ext cx="2495902" cy="4512622"/>
          </a:xfrm>
          <a:custGeom>
            <a:avLst/>
            <a:gdLst>
              <a:gd name="connsiteX0" fmla="*/ 357822 w 2495902"/>
              <a:gd name="connsiteY0" fmla="*/ 0 h 4512622"/>
              <a:gd name="connsiteX1" fmla="*/ 2138080 w 2495902"/>
              <a:gd name="connsiteY1" fmla="*/ 0 h 4512622"/>
              <a:gd name="connsiteX2" fmla="*/ 2495902 w 2495902"/>
              <a:gd name="connsiteY2" fmla="*/ 359031 h 4512622"/>
              <a:gd name="connsiteX3" fmla="*/ 2495902 w 2495902"/>
              <a:gd name="connsiteY3" fmla="*/ 4153591 h 4512622"/>
              <a:gd name="connsiteX4" fmla="*/ 2138080 w 2495902"/>
              <a:gd name="connsiteY4" fmla="*/ 4512622 h 4512622"/>
              <a:gd name="connsiteX5" fmla="*/ 357822 w 2495902"/>
              <a:gd name="connsiteY5" fmla="*/ 4512622 h 4512622"/>
              <a:gd name="connsiteX6" fmla="*/ 0 w 2495902"/>
              <a:gd name="connsiteY6" fmla="*/ 4153591 h 4512622"/>
              <a:gd name="connsiteX7" fmla="*/ 0 w 2495902"/>
              <a:gd name="connsiteY7" fmla="*/ 359031 h 4512622"/>
              <a:gd name="connsiteX8" fmla="*/ 357822 w 2495902"/>
              <a:gd name="connsiteY8" fmla="*/ 0 h 451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5902" h="4512622">
                <a:moveTo>
                  <a:pt x="357822" y="0"/>
                </a:moveTo>
                <a:lnTo>
                  <a:pt x="2138080" y="0"/>
                </a:lnTo>
                <a:cubicBezTo>
                  <a:pt x="2335324" y="0"/>
                  <a:pt x="2495902" y="159851"/>
                  <a:pt x="2495902" y="359031"/>
                </a:cubicBezTo>
                <a:lnTo>
                  <a:pt x="2495902" y="4153591"/>
                </a:lnTo>
                <a:cubicBezTo>
                  <a:pt x="2495902" y="4351503"/>
                  <a:pt x="2336589" y="4512622"/>
                  <a:pt x="2138080" y="4512622"/>
                </a:cubicBezTo>
                <a:lnTo>
                  <a:pt x="357822" y="4512622"/>
                </a:lnTo>
                <a:cubicBezTo>
                  <a:pt x="160577" y="4512622"/>
                  <a:pt x="0" y="4352771"/>
                  <a:pt x="0" y="4153591"/>
                </a:cubicBezTo>
                <a:lnTo>
                  <a:pt x="0" y="359031"/>
                </a:lnTo>
                <a:cubicBezTo>
                  <a:pt x="0" y="161120"/>
                  <a:pt x="160577" y="0"/>
                  <a:pt x="357822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insert image</a:t>
            </a:r>
          </a:p>
        </p:txBody>
      </p:sp>
      <p:pic>
        <p:nvPicPr>
          <p:cNvPr id="7" name="Graphic 6" descr="Wavehill logo with strapline: Ymchwil cymdeithasol ac economaidd">
            <a:extLst>
              <a:ext uri="{FF2B5EF4-FFF2-40B4-BE49-F238E27FC236}">
                <a16:creationId xmlns:a16="http://schemas.microsoft.com/office/drawing/2014/main" id="{78720C5F-0542-5242-B878-9DED9F5F8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1138" y="450603"/>
            <a:ext cx="1800000" cy="5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52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08AC-97A5-ED4E-9BCC-8FD4317EC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"/>
            <a:ext cx="8228012" cy="1116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Page title.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FB18F7F-2F20-9948-A300-99C2F08F81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75389" y="1805992"/>
            <a:ext cx="5915343" cy="5054546"/>
          </a:xfrm>
          <a:custGeom>
            <a:avLst/>
            <a:gdLst>
              <a:gd name="connsiteX0" fmla="*/ 5377596 w 5915343"/>
              <a:gd name="connsiteY0" fmla="*/ 4156809 h 5054546"/>
              <a:gd name="connsiteX1" fmla="*/ 5020777 w 5915343"/>
              <a:gd name="connsiteY1" fmla="*/ 4513628 h 5054546"/>
              <a:gd name="connsiteX2" fmla="*/ 5020777 w 5915343"/>
              <a:gd name="connsiteY2" fmla="*/ 5049487 h 5054546"/>
              <a:gd name="connsiteX3" fmla="*/ 5914716 w 5915343"/>
              <a:gd name="connsiteY3" fmla="*/ 5049487 h 5054546"/>
              <a:gd name="connsiteX4" fmla="*/ 5914716 w 5915343"/>
              <a:gd name="connsiteY4" fmla="*/ 4156809 h 5054546"/>
              <a:gd name="connsiteX5" fmla="*/ 359314 w 5915343"/>
              <a:gd name="connsiteY5" fmla="*/ 0 h 5054546"/>
              <a:gd name="connsiteX6" fmla="*/ 5915343 w 5915343"/>
              <a:gd name="connsiteY6" fmla="*/ 0 h 5054546"/>
              <a:gd name="connsiteX7" fmla="*/ 5915343 w 5915343"/>
              <a:gd name="connsiteY7" fmla="*/ 5054546 h 5054546"/>
              <a:gd name="connsiteX8" fmla="*/ 0 w 5915343"/>
              <a:gd name="connsiteY8" fmla="*/ 5054546 h 5054546"/>
              <a:gd name="connsiteX9" fmla="*/ 0 w 5915343"/>
              <a:gd name="connsiteY9" fmla="*/ 359226 h 5054546"/>
              <a:gd name="connsiteX10" fmla="*/ 359314 w 5915343"/>
              <a:gd name="connsiteY10" fmla="*/ 0 h 505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15343" h="5054546">
                <a:moveTo>
                  <a:pt x="5377596" y="4156809"/>
                </a:moveTo>
                <a:cubicBezTo>
                  <a:pt x="5180904" y="4156809"/>
                  <a:pt x="5020777" y="4316936"/>
                  <a:pt x="5020777" y="4513628"/>
                </a:cubicBezTo>
                <a:lnTo>
                  <a:pt x="5020777" y="5049487"/>
                </a:lnTo>
                <a:lnTo>
                  <a:pt x="5914716" y="5049487"/>
                </a:lnTo>
                <a:lnTo>
                  <a:pt x="5914716" y="4156809"/>
                </a:lnTo>
                <a:close/>
                <a:moveTo>
                  <a:pt x="359314" y="0"/>
                </a:moveTo>
                <a:lnTo>
                  <a:pt x="5915343" y="0"/>
                </a:lnTo>
                <a:lnTo>
                  <a:pt x="5915343" y="5054546"/>
                </a:lnTo>
                <a:lnTo>
                  <a:pt x="0" y="5054546"/>
                </a:lnTo>
                <a:lnTo>
                  <a:pt x="0" y="359226"/>
                </a:lnTo>
                <a:cubicBezTo>
                  <a:pt x="0" y="161207"/>
                  <a:pt x="161247" y="0"/>
                  <a:pt x="359314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insert image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550EE23-C72F-CF47-A591-C5F0DE75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296800" y="5962801"/>
            <a:ext cx="895200" cy="895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A485572-8003-1B4B-8FA8-6F045E75C0D6}"/>
              </a:ext>
            </a:extLst>
          </p:cNvPr>
          <p:cNvSpPr txBox="1"/>
          <p:nvPr userDrawn="1"/>
        </p:nvSpPr>
        <p:spPr>
          <a:xfrm>
            <a:off x="11641138" y="6308724"/>
            <a:ext cx="550862" cy="549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fld id="{97A26D63-978B-1E41-B27A-7F99DDA67FBA}" type="slidenum">
              <a:rPr lang="en-GB" b="1" smtClean="0"/>
              <a:t>‹#›</a:t>
            </a:fld>
            <a:endParaRPr lang="en-GB" b="1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803B8013-BCC9-1648-B120-1AB5CE1847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1" y="1805992"/>
            <a:ext cx="5365752" cy="4502732"/>
          </a:xfrm>
          <a:prstGeom prst="rect">
            <a:avLst/>
          </a:prstGeom>
        </p:spPr>
        <p:txBody>
          <a:bodyPr lIns="0" tIns="0" rIns="0" bIns="0"/>
          <a:lstStyle>
            <a:lvl1pPr marL="457200" indent="-4572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GB" sz="3000" b="0" smtClean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.</a:t>
            </a:r>
          </a:p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.</a:t>
            </a:r>
          </a:p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.</a:t>
            </a:r>
          </a:p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.</a:t>
            </a:r>
          </a:p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.</a:t>
            </a:r>
          </a:p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.</a:t>
            </a:r>
          </a:p>
        </p:txBody>
      </p:sp>
      <p:pic>
        <p:nvPicPr>
          <p:cNvPr id="8" name="Graphic 6" descr="Wavehill logo with strapline: Ymchwil cymdeithasol ac economaidd">
            <a:extLst>
              <a:ext uri="{FF2B5EF4-FFF2-40B4-BE49-F238E27FC236}">
                <a16:creationId xmlns:a16="http://schemas.microsoft.com/office/drawing/2014/main" id="{7A49F5D8-E366-8548-9CAA-A2E0338250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1138" y="450603"/>
            <a:ext cx="1800000" cy="5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3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08AC-97A5-ED4E-9BCC-8FD4317EC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"/>
            <a:ext cx="8228012" cy="1116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Page title.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550EE23-C72F-CF47-A591-C5F0DE75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296800" y="5962801"/>
            <a:ext cx="895200" cy="895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A485572-8003-1B4B-8FA8-6F045E75C0D6}"/>
              </a:ext>
            </a:extLst>
          </p:cNvPr>
          <p:cNvSpPr txBox="1"/>
          <p:nvPr userDrawn="1"/>
        </p:nvSpPr>
        <p:spPr>
          <a:xfrm>
            <a:off x="11641138" y="6308724"/>
            <a:ext cx="550862" cy="549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fld id="{97A26D63-978B-1E41-B27A-7F99DDA67FBA}" type="slidenum">
              <a:rPr lang="en-GB" b="1" smtClean="0"/>
              <a:t>‹#›</a:t>
            </a:fld>
            <a:endParaRPr lang="en-GB" b="1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803B8013-BCC9-1648-B120-1AB5CE1847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5388" y="1805992"/>
            <a:ext cx="5365752" cy="4502732"/>
          </a:xfrm>
          <a:prstGeom prst="rect">
            <a:avLst/>
          </a:prstGeom>
        </p:spPr>
        <p:txBody>
          <a:bodyPr lIns="0" tIns="0" rIns="0" bIns="0"/>
          <a:lstStyle>
            <a:lvl1pPr marL="457200" indent="-4572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GB" sz="3000" b="0" smtClean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.</a:t>
            </a:r>
          </a:p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.</a:t>
            </a:r>
          </a:p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.</a:t>
            </a:r>
          </a:p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.</a:t>
            </a:r>
          </a:p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.</a:t>
            </a:r>
          </a:p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.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1CB3C52-455A-A843-99B8-7022BE197C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71" y="1805992"/>
            <a:ext cx="5915343" cy="5054546"/>
          </a:xfrm>
          <a:custGeom>
            <a:avLst/>
            <a:gdLst>
              <a:gd name="connsiteX0" fmla="*/ 0 w 5915343"/>
              <a:gd name="connsiteY0" fmla="*/ 0 h 5054546"/>
              <a:gd name="connsiteX1" fmla="*/ 5556029 w 5915343"/>
              <a:gd name="connsiteY1" fmla="*/ 0 h 5054546"/>
              <a:gd name="connsiteX2" fmla="*/ 5915343 w 5915343"/>
              <a:gd name="connsiteY2" fmla="*/ 359226 h 5054546"/>
              <a:gd name="connsiteX3" fmla="*/ 5915343 w 5915343"/>
              <a:gd name="connsiteY3" fmla="*/ 5054546 h 5054546"/>
              <a:gd name="connsiteX4" fmla="*/ 0 w 5915343"/>
              <a:gd name="connsiteY4" fmla="*/ 5054546 h 505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5343" h="5054546">
                <a:moveTo>
                  <a:pt x="0" y="0"/>
                </a:moveTo>
                <a:lnTo>
                  <a:pt x="5556029" y="0"/>
                </a:lnTo>
                <a:cubicBezTo>
                  <a:pt x="5754096" y="0"/>
                  <a:pt x="5915343" y="161207"/>
                  <a:pt x="5915343" y="359226"/>
                </a:cubicBezTo>
                <a:lnTo>
                  <a:pt x="5915343" y="5054546"/>
                </a:lnTo>
                <a:lnTo>
                  <a:pt x="0" y="5054546"/>
                </a:ln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insert image</a:t>
            </a:r>
          </a:p>
        </p:txBody>
      </p:sp>
      <p:pic>
        <p:nvPicPr>
          <p:cNvPr id="8" name="Graphic 6" descr="Wavehill logo with strapline: Ymchwil cymdeithasol ac economaidd">
            <a:extLst>
              <a:ext uri="{FF2B5EF4-FFF2-40B4-BE49-F238E27FC236}">
                <a16:creationId xmlns:a16="http://schemas.microsoft.com/office/drawing/2014/main" id="{B73CB645-FC21-824E-A2BA-26DAC407E9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1138" y="450603"/>
            <a:ext cx="1800000" cy="5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14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08AC-97A5-ED4E-9BCC-8FD4317EC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"/>
            <a:ext cx="8228012" cy="1116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Page title.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550EE23-C72F-CF47-A591-C5F0DE75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296800" y="5962801"/>
            <a:ext cx="895200" cy="895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A485572-8003-1B4B-8FA8-6F045E75C0D6}"/>
              </a:ext>
            </a:extLst>
          </p:cNvPr>
          <p:cNvSpPr txBox="1"/>
          <p:nvPr userDrawn="1"/>
        </p:nvSpPr>
        <p:spPr>
          <a:xfrm>
            <a:off x="11641138" y="6308724"/>
            <a:ext cx="550862" cy="549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fld id="{97A26D63-978B-1E41-B27A-7F99DDA67FBA}" type="slidenum">
              <a:rPr lang="en-GB" b="1" smtClean="0"/>
              <a:t>‹#›</a:t>
            </a:fld>
            <a:endParaRPr lang="en-GB" b="1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37D6791D-085C-684C-A13B-B80CC96ECF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0" y="1805992"/>
            <a:ext cx="11090277" cy="4502732"/>
          </a:xfrm>
          <a:prstGeom prst="rect">
            <a:avLst/>
          </a:prstGeom>
        </p:spPr>
        <p:txBody>
          <a:bodyPr lIns="0" tIns="0" rIns="0" bIns="0"/>
          <a:lstStyle>
            <a:lvl1pPr marL="457200" indent="-4572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GB" sz="3000" b="0" smtClean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.</a:t>
            </a:r>
          </a:p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.</a:t>
            </a:r>
          </a:p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.</a:t>
            </a:r>
          </a:p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.</a:t>
            </a:r>
          </a:p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.</a:t>
            </a:r>
          </a:p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.</a:t>
            </a:r>
          </a:p>
        </p:txBody>
      </p:sp>
      <p:pic>
        <p:nvPicPr>
          <p:cNvPr id="7" name="Graphic 6" descr="Wavehill logo with strapline: Ymchwil cymdeithasol ac economaidd">
            <a:extLst>
              <a:ext uri="{FF2B5EF4-FFF2-40B4-BE49-F238E27FC236}">
                <a16:creationId xmlns:a16="http://schemas.microsoft.com/office/drawing/2014/main" id="{081F3074-E34C-854C-A1E0-E8ABEA7893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1138" y="450603"/>
            <a:ext cx="1800000" cy="5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04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08AC-97A5-ED4E-9BCC-8FD4317EC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"/>
            <a:ext cx="8228012" cy="1116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Page title.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550EE23-C72F-CF47-A591-C5F0DE75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296800" y="5962801"/>
            <a:ext cx="895200" cy="895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A485572-8003-1B4B-8FA8-6F045E75C0D6}"/>
              </a:ext>
            </a:extLst>
          </p:cNvPr>
          <p:cNvSpPr txBox="1"/>
          <p:nvPr userDrawn="1"/>
        </p:nvSpPr>
        <p:spPr>
          <a:xfrm>
            <a:off x="11641138" y="6308724"/>
            <a:ext cx="550862" cy="549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fld id="{97A26D63-978B-1E41-B27A-7F99DDA67FBA}" type="slidenum">
              <a:rPr lang="en-GB" b="1" smtClean="0"/>
              <a:t>‹#›</a:t>
            </a:fld>
            <a:endParaRPr lang="en-GB" b="1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37D6791D-085C-684C-A13B-B80CC96ECF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1" y="1805992"/>
            <a:ext cx="5365752" cy="4502732"/>
          </a:xfrm>
          <a:prstGeom prst="rect">
            <a:avLst/>
          </a:prstGeom>
        </p:spPr>
        <p:txBody>
          <a:bodyPr lIns="0" tIns="0" rIns="0" bIns="0"/>
          <a:lstStyle>
            <a:lvl1pPr marL="457200" indent="-4572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GB" sz="3000" b="0" smtClean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.</a:t>
            </a:r>
          </a:p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.</a:t>
            </a:r>
          </a:p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.</a:t>
            </a:r>
          </a:p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.</a:t>
            </a:r>
          </a:p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.</a:t>
            </a:r>
          </a:p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.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7A164E6-4E50-014B-AD8C-C6015EE300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388" y="1805992"/>
            <a:ext cx="5365752" cy="4502732"/>
          </a:xfrm>
          <a:prstGeom prst="rect">
            <a:avLst/>
          </a:prstGeom>
        </p:spPr>
        <p:txBody>
          <a:bodyPr lIns="0" tIns="0" rIns="0" bIns="0"/>
          <a:lstStyle>
            <a:lvl1pPr marL="457200" indent="-4572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GB" sz="3000" b="0" smtClean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.</a:t>
            </a:r>
          </a:p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.</a:t>
            </a:r>
          </a:p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.</a:t>
            </a:r>
          </a:p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.</a:t>
            </a:r>
          </a:p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.</a:t>
            </a:r>
          </a:p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.</a:t>
            </a:r>
          </a:p>
        </p:txBody>
      </p:sp>
      <p:pic>
        <p:nvPicPr>
          <p:cNvPr id="8" name="Graphic 6" descr="Wavehill logo with strapline: Ymchwil cymdeithasol ac economaidd">
            <a:extLst>
              <a:ext uri="{FF2B5EF4-FFF2-40B4-BE49-F238E27FC236}">
                <a16:creationId xmlns:a16="http://schemas.microsoft.com/office/drawing/2014/main" id="{1EE43560-4F36-8241-BA32-1B999AF1D1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1138" y="450603"/>
            <a:ext cx="1800000" cy="5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4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08AC-97A5-ED4E-9BCC-8FD4317EC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"/>
            <a:ext cx="8228012" cy="1116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Page title.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550EE23-C72F-CF47-A591-C5F0DE75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296800" y="5962801"/>
            <a:ext cx="895200" cy="895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A485572-8003-1B4B-8FA8-6F045E75C0D6}"/>
              </a:ext>
            </a:extLst>
          </p:cNvPr>
          <p:cNvSpPr txBox="1"/>
          <p:nvPr userDrawn="1"/>
        </p:nvSpPr>
        <p:spPr>
          <a:xfrm>
            <a:off x="11641138" y="6308724"/>
            <a:ext cx="550862" cy="549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fld id="{97A26D63-978B-1E41-B27A-7F99DDA67FBA}" type="slidenum">
              <a:rPr lang="en-GB" b="1" smtClean="0"/>
              <a:t>‹#›</a:t>
            </a:fld>
            <a:endParaRPr lang="en-GB" b="1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61AA5D9-C200-5E45-B4C6-B0AC94657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50863" y="1805991"/>
            <a:ext cx="5365750" cy="1624959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3C8090C-1A19-834D-ADFA-10CD7CFDD97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0863" y="1805991"/>
            <a:ext cx="1623009" cy="1623009"/>
          </a:xfrm>
          <a:prstGeom prst="rect">
            <a:avLst/>
          </a:prstGeom>
        </p:spPr>
        <p:txBody>
          <a:bodyPr lIns="180000" tIns="180000" rIns="180000" bIns="18000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icon /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000BAF-5CB9-BC40-A10A-7FEF4D1309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3872" y="1806575"/>
            <a:ext cx="3742741" cy="1622425"/>
          </a:xfrm>
          <a:prstGeom prst="rect">
            <a:avLst/>
          </a:prstGeom>
        </p:spPr>
        <p:txBody>
          <a:bodyPr lIns="0" tIns="0" rIns="288000" bIns="0" anchor="ctr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AAE6EC0-F26B-354A-91CB-BC8DE8205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275389" y="1805991"/>
            <a:ext cx="5365750" cy="1624959"/>
          </a:xfrm>
          <a:prstGeom prst="rect">
            <a:avLst/>
          </a:prstGeom>
        </p:spPr>
      </p:pic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0EEA342C-A854-E348-90A2-C26B8314252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75389" y="1805991"/>
            <a:ext cx="1623009" cy="1623009"/>
          </a:xfrm>
          <a:prstGeom prst="rect">
            <a:avLst/>
          </a:prstGeom>
        </p:spPr>
        <p:txBody>
          <a:bodyPr lIns="180000" tIns="180000" rIns="180000" bIns="18000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icon / image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110DCD1D-7154-8545-BCDF-8E5F8CF2A9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98398" y="1806575"/>
            <a:ext cx="3742741" cy="1622425"/>
          </a:xfrm>
          <a:prstGeom prst="rect">
            <a:avLst/>
          </a:prstGeom>
        </p:spPr>
        <p:txBody>
          <a:bodyPr lIns="0" tIns="0" rIns="288000" bIns="0" anchor="ctr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5C68E775-1038-2B42-AC4C-8C1C653F2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50863" y="3774923"/>
            <a:ext cx="5365750" cy="1624959"/>
          </a:xfrm>
          <a:prstGeom prst="rect">
            <a:avLst/>
          </a:prstGeom>
        </p:spPr>
      </p:pic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A4EDC0BC-D2FB-8E47-8044-11C92E509ED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50863" y="3774923"/>
            <a:ext cx="1623009" cy="1623009"/>
          </a:xfrm>
          <a:prstGeom prst="rect">
            <a:avLst/>
          </a:prstGeom>
        </p:spPr>
        <p:txBody>
          <a:bodyPr lIns="180000" tIns="180000" rIns="180000" bIns="18000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icon / image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75F12F14-8D6F-9846-AEB1-E2743EF72F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73872" y="3775507"/>
            <a:ext cx="3742741" cy="1622425"/>
          </a:xfrm>
          <a:prstGeom prst="rect">
            <a:avLst/>
          </a:prstGeom>
        </p:spPr>
        <p:txBody>
          <a:bodyPr lIns="0" tIns="0" rIns="288000" bIns="0" anchor="ctr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F9F0B248-09CD-B64B-9DC8-64C65EC02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275389" y="3774923"/>
            <a:ext cx="5365750" cy="1624959"/>
          </a:xfrm>
          <a:prstGeom prst="rect">
            <a:avLst/>
          </a:prstGeom>
        </p:spPr>
      </p:pic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5C632BC9-CE8B-C34B-97B4-430BA5698D3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75389" y="3774923"/>
            <a:ext cx="1623009" cy="1623009"/>
          </a:xfrm>
          <a:prstGeom prst="rect">
            <a:avLst/>
          </a:prstGeom>
        </p:spPr>
        <p:txBody>
          <a:bodyPr lIns="180000" tIns="180000" rIns="180000" bIns="18000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icon / image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3FA51D3F-4C27-C546-ADF0-B8C461507FC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98398" y="3775507"/>
            <a:ext cx="3742741" cy="1622425"/>
          </a:xfrm>
          <a:prstGeom prst="rect">
            <a:avLst/>
          </a:prstGeom>
        </p:spPr>
        <p:txBody>
          <a:bodyPr lIns="0" tIns="0" rIns="288000" bIns="0" anchor="ctr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pic>
        <p:nvPicPr>
          <p:cNvPr id="18" name="Graphic 6" descr="Wavehill logo with strapline: Ymchwil cymdeithasol ac economaidd">
            <a:extLst>
              <a:ext uri="{FF2B5EF4-FFF2-40B4-BE49-F238E27FC236}">
                <a16:creationId xmlns:a16="http://schemas.microsoft.com/office/drawing/2014/main" id="{320547DE-F077-C248-924C-0E040AF4EE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1138" y="450603"/>
            <a:ext cx="1800000" cy="5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9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3D621B-FD6F-1D42-A680-6B51199ED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165E6F1-775B-2C40-8CB5-05AEE131F9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2264286"/>
            <a:ext cx="5365751" cy="27407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GB"/>
              <a:t>Click to insert title.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5018082-2316-3A40-9F69-E97521767B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1" y="5220851"/>
            <a:ext cx="5365751" cy="8273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GB" sz="2000" b="1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GB"/>
              <a:t>Click to insert sub-title.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58BDF01-B703-1447-AB85-A3060849CE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1" y="6048156"/>
            <a:ext cx="5365751" cy="33248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GB" sz="1800" b="0" smtClean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/>
              <a:t>Click to insert date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C54ED9-8B62-0A4B-BFF0-0CC81A93DF7F}"/>
              </a:ext>
            </a:extLst>
          </p:cNvPr>
          <p:cNvSpPr txBox="1"/>
          <p:nvPr userDrawn="1"/>
        </p:nvSpPr>
        <p:spPr>
          <a:xfrm>
            <a:off x="9137650" y="6277184"/>
            <a:ext cx="2503488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en-GB" b="1" err="1">
                <a:solidFill>
                  <a:schemeClr val="bg1"/>
                </a:solidFill>
              </a:rPr>
              <a:t>wavehill.com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FCB0748-7888-764D-9541-AD82451B4A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75388" y="549274"/>
            <a:ext cx="5365750" cy="5128688"/>
          </a:xfrm>
          <a:custGeom>
            <a:avLst/>
            <a:gdLst>
              <a:gd name="connsiteX0" fmla="*/ 320480 w 5365750"/>
              <a:gd name="connsiteY0" fmla="*/ 0 h 5128688"/>
              <a:gd name="connsiteX1" fmla="*/ 5049297 w 5365750"/>
              <a:gd name="connsiteY1" fmla="*/ 0 h 5128688"/>
              <a:gd name="connsiteX2" fmla="*/ 5083227 w 5365750"/>
              <a:gd name="connsiteY2" fmla="*/ 3408 h 5128688"/>
              <a:gd name="connsiteX3" fmla="*/ 5362663 w 5365750"/>
              <a:gd name="connsiteY3" fmla="*/ 282374 h 5128688"/>
              <a:gd name="connsiteX4" fmla="*/ 5365750 w 5365750"/>
              <a:gd name="connsiteY4" fmla="*/ 314669 h 5128688"/>
              <a:gd name="connsiteX5" fmla="*/ 5365750 w 5365750"/>
              <a:gd name="connsiteY5" fmla="*/ 4808133 h 5128688"/>
              <a:gd name="connsiteX6" fmla="*/ 5362299 w 5365750"/>
              <a:gd name="connsiteY6" fmla="*/ 4842426 h 5128688"/>
              <a:gd name="connsiteX7" fmla="*/ 5010571 w 5365750"/>
              <a:gd name="connsiteY7" fmla="*/ 5128688 h 5128688"/>
              <a:gd name="connsiteX8" fmla="*/ 358984 w 5365750"/>
              <a:gd name="connsiteY8" fmla="*/ 5128688 h 5128688"/>
              <a:gd name="connsiteX9" fmla="*/ 7308 w 5365750"/>
              <a:gd name="connsiteY9" fmla="*/ 4842790 h 5128688"/>
              <a:gd name="connsiteX10" fmla="*/ 0 w 5365750"/>
              <a:gd name="connsiteY10" fmla="*/ 4770318 h 5128688"/>
              <a:gd name="connsiteX11" fmla="*/ 0 w 5365750"/>
              <a:gd name="connsiteY11" fmla="*/ 354482 h 5128688"/>
              <a:gd name="connsiteX12" fmla="*/ 7308 w 5365750"/>
              <a:gd name="connsiteY12" fmla="*/ 282374 h 5128688"/>
              <a:gd name="connsiteX13" fmla="*/ 286744 w 5365750"/>
              <a:gd name="connsiteY13" fmla="*/ 3408 h 512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65750" h="5128688">
                <a:moveTo>
                  <a:pt x="320480" y="0"/>
                </a:moveTo>
                <a:lnTo>
                  <a:pt x="5049297" y="0"/>
                </a:lnTo>
                <a:lnTo>
                  <a:pt x="5083227" y="3408"/>
                </a:lnTo>
                <a:cubicBezTo>
                  <a:pt x="5224001" y="32108"/>
                  <a:pt x="5334627" y="142549"/>
                  <a:pt x="5362663" y="282374"/>
                </a:cubicBezTo>
                <a:lnTo>
                  <a:pt x="5365750" y="314669"/>
                </a:lnTo>
                <a:lnTo>
                  <a:pt x="5365750" y="4808133"/>
                </a:lnTo>
                <a:lnTo>
                  <a:pt x="5362299" y="4842426"/>
                </a:lnTo>
                <a:cubicBezTo>
                  <a:pt x="5328984" y="5005554"/>
                  <a:pt x="5184831" y="5128688"/>
                  <a:pt x="5010571" y="5128688"/>
                </a:cubicBezTo>
                <a:lnTo>
                  <a:pt x="358984" y="5128688"/>
                </a:lnTo>
                <a:cubicBezTo>
                  <a:pt x="185834" y="5128688"/>
                  <a:pt x="40849" y="5006524"/>
                  <a:pt x="7308" y="4842790"/>
                </a:cubicBezTo>
                <a:lnTo>
                  <a:pt x="0" y="4770318"/>
                </a:lnTo>
                <a:lnTo>
                  <a:pt x="0" y="354482"/>
                </a:lnTo>
                <a:lnTo>
                  <a:pt x="7308" y="282374"/>
                </a:lnTo>
                <a:cubicBezTo>
                  <a:pt x="36057" y="142549"/>
                  <a:pt x="146684" y="32108"/>
                  <a:pt x="286744" y="3408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insert image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DFA1BB4-5616-B74E-AD18-1F4F39C24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0862" y="809843"/>
            <a:ext cx="3602283" cy="1454443"/>
            <a:chOff x="550862" y="3039799"/>
            <a:chExt cx="3602283" cy="1454443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06DF795A-F3FD-E541-95D8-FDB758C739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/>
            <a:stretch>
              <a:fillRect/>
            </a:stretch>
          </p:blipFill>
          <p:spPr>
            <a:xfrm>
              <a:off x="550862" y="3039799"/>
              <a:ext cx="3602283" cy="1454443"/>
            </a:xfrm>
            <a:prstGeom prst="rect">
              <a:avLst/>
            </a:prstGeom>
          </p:spPr>
        </p:pic>
        <p:pic>
          <p:nvPicPr>
            <p:cNvPr id="16" name="Graphic 6" descr="Wavehill logo with strapline: Ymchwil cymdeithasol ac economaidd">
              <a:extLst>
                <a:ext uri="{FF2B5EF4-FFF2-40B4-BE49-F238E27FC236}">
                  <a16:creationId xmlns:a16="http://schemas.microsoft.com/office/drawing/2014/main" id="{CA0BA6AF-C014-D548-876E-BD2C72C17A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930792" y="3333005"/>
              <a:ext cx="2842421" cy="868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8019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08AC-97A5-ED4E-9BCC-8FD4317EC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"/>
            <a:ext cx="8228012" cy="1116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Page title.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550EE23-C72F-CF47-A591-C5F0DE75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296800" y="5962801"/>
            <a:ext cx="895200" cy="895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A485572-8003-1B4B-8FA8-6F045E75C0D6}"/>
              </a:ext>
            </a:extLst>
          </p:cNvPr>
          <p:cNvSpPr txBox="1"/>
          <p:nvPr userDrawn="1"/>
        </p:nvSpPr>
        <p:spPr>
          <a:xfrm>
            <a:off x="11641138" y="6308724"/>
            <a:ext cx="550862" cy="549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fld id="{97A26D63-978B-1E41-B27A-7F99DDA67FBA}" type="slidenum">
              <a:rPr lang="en-GB" b="1" smtClean="0"/>
              <a:t>‹#›</a:t>
            </a:fld>
            <a:endParaRPr lang="en-GB" b="1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61AA5D9-C200-5E45-B4C6-B0AC94657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50863" y="1805991"/>
            <a:ext cx="5365750" cy="1624959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3C8090C-1A19-834D-ADFA-10CD7CFDD97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0863" y="1805991"/>
            <a:ext cx="1623009" cy="1623009"/>
          </a:xfrm>
          <a:prstGeom prst="rect">
            <a:avLst/>
          </a:prstGeom>
        </p:spPr>
        <p:txBody>
          <a:bodyPr lIns="180000" tIns="180000" rIns="180000" bIns="18000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icon /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000BAF-5CB9-BC40-A10A-7FEF4D1309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3873" y="1806575"/>
            <a:ext cx="3742740" cy="1622425"/>
          </a:xfrm>
          <a:prstGeom prst="rect">
            <a:avLst/>
          </a:prstGeom>
        </p:spPr>
        <p:txBody>
          <a:bodyPr lIns="0" tIns="0" rIns="288000" bIns="0" anchor="ctr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AAE6EC0-F26B-354A-91CB-BC8DE8205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275389" y="1805991"/>
            <a:ext cx="5365750" cy="1624959"/>
          </a:xfrm>
          <a:prstGeom prst="rect">
            <a:avLst/>
          </a:prstGeom>
        </p:spPr>
      </p:pic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0EEA342C-A854-E348-90A2-C26B8314252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75389" y="1805991"/>
            <a:ext cx="1623009" cy="1623009"/>
          </a:xfrm>
          <a:prstGeom prst="rect">
            <a:avLst/>
          </a:prstGeom>
        </p:spPr>
        <p:txBody>
          <a:bodyPr lIns="180000" tIns="180000" rIns="180000" bIns="18000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icon / image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110DCD1D-7154-8545-BCDF-8E5F8CF2A9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98399" y="1806575"/>
            <a:ext cx="3742738" cy="1622425"/>
          </a:xfrm>
          <a:prstGeom prst="rect">
            <a:avLst/>
          </a:prstGeom>
        </p:spPr>
        <p:txBody>
          <a:bodyPr lIns="0" tIns="0" rIns="288000" bIns="0" anchor="ctr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5C68E775-1038-2B42-AC4C-8C1C653F2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50863" y="3774923"/>
            <a:ext cx="5365750" cy="1624959"/>
          </a:xfrm>
          <a:prstGeom prst="rect">
            <a:avLst/>
          </a:prstGeom>
        </p:spPr>
      </p:pic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A4EDC0BC-D2FB-8E47-8044-11C92E509ED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50863" y="3774923"/>
            <a:ext cx="1623009" cy="1623009"/>
          </a:xfrm>
          <a:prstGeom prst="rect">
            <a:avLst/>
          </a:prstGeom>
        </p:spPr>
        <p:txBody>
          <a:bodyPr lIns="180000" tIns="180000" rIns="180000" bIns="18000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icon / image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75F12F14-8D6F-9846-AEB1-E2743EF72F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73873" y="3775507"/>
            <a:ext cx="3742740" cy="1622425"/>
          </a:xfrm>
          <a:prstGeom prst="rect">
            <a:avLst/>
          </a:prstGeom>
        </p:spPr>
        <p:txBody>
          <a:bodyPr lIns="0" tIns="0" rIns="288000" bIns="0" anchor="ctr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F9F0B248-09CD-B64B-9DC8-64C65EC02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275389" y="3774923"/>
            <a:ext cx="5365750" cy="1624959"/>
          </a:xfrm>
          <a:prstGeom prst="rect">
            <a:avLst/>
          </a:prstGeom>
        </p:spPr>
      </p:pic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5C632BC9-CE8B-C34B-97B4-430BA5698D3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75389" y="3774923"/>
            <a:ext cx="1623009" cy="1623009"/>
          </a:xfrm>
          <a:prstGeom prst="rect">
            <a:avLst/>
          </a:prstGeom>
        </p:spPr>
        <p:txBody>
          <a:bodyPr lIns="180000" tIns="180000" rIns="180000" bIns="18000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icon / image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3FA51D3F-4C27-C546-ADF0-B8C461507FC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98399" y="3775507"/>
            <a:ext cx="3742738" cy="1622425"/>
          </a:xfrm>
          <a:prstGeom prst="rect">
            <a:avLst/>
          </a:prstGeom>
        </p:spPr>
        <p:txBody>
          <a:bodyPr lIns="0" tIns="0" rIns="288000" bIns="0" anchor="ctr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pic>
        <p:nvPicPr>
          <p:cNvPr id="18" name="Graphic 6" descr="Wavehill logo with strapline: Ymchwil cymdeithasol ac economaidd">
            <a:extLst>
              <a:ext uri="{FF2B5EF4-FFF2-40B4-BE49-F238E27FC236}">
                <a16:creationId xmlns:a16="http://schemas.microsoft.com/office/drawing/2014/main" id="{550AF55D-BF1B-2B48-A27A-804F46B503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1138" y="450603"/>
            <a:ext cx="1800000" cy="5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82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08AC-97A5-ED4E-9BCC-8FD4317EC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"/>
            <a:ext cx="8228012" cy="1116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Page title.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550EE23-C72F-CF47-A591-C5F0DE75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296800" y="5962801"/>
            <a:ext cx="895200" cy="895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A485572-8003-1B4B-8FA8-6F045E75C0D6}"/>
              </a:ext>
            </a:extLst>
          </p:cNvPr>
          <p:cNvSpPr txBox="1"/>
          <p:nvPr userDrawn="1"/>
        </p:nvSpPr>
        <p:spPr>
          <a:xfrm>
            <a:off x="11641138" y="6308724"/>
            <a:ext cx="550862" cy="549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fld id="{97A26D63-978B-1E41-B27A-7F99DDA67FBA}" type="slidenum">
              <a:rPr lang="en-GB" b="1" smtClean="0"/>
              <a:t>‹#›</a:t>
            </a:fld>
            <a:endParaRPr lang="en-GB" b="1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61AA5D9-C200-5E45-B4C6-B0AC94657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50863" y="1805991"/>
            <a:ext cx="5365750" cy="1624959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3C8090C-1A19-834D-ADFA-10CD7CFDD97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0863" y="1805991"/>
            <a:ext cx="1623009" cy="1623009"/>
          </a:xfrm>
          <a:prstGeom prst="rect">
            <a:avLst/>
          </a:prstGeom>
        </p:spPr>
        <p:txBody>
          <a:bodyPr lIns="180000" tIns="180000" rIns="180000" bIns="18000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icon /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000BAF-5CB9-BC40-A10A-7FEF4D1309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3873" y="1806575"/>
            <a:ext cx="3742740" cy="1622425"/>
          </a:xfrm>
          <a:prstGeom prst="rect">
            <a:avLst/>
          </a:prstGeom>
        </p:spPr>
        <p:txBody>
          <a:bodyPr lIns="0" tIns="0" rIns="288000" bIns="0" anchor="ctr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AAE6EC0-F26B-354A-91CB-BC8DE8205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275389" y="1805991"/>
            <a:ext cx="5365750" cy="1624959"/>
          </a:xfrm>
          <a:prstGeom prst="rect">
            <a:avLst/>
          </a:prstGeom>
        </p:spPr>
      </p:pic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0EEA342C-A854-E348-90A2-C26B8314252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75389" y="1805991"/>
            <a:ext cx="1623009" cy="1623009"/>
          </a:xfrm>
          <a:prstGeom prst="rect">
            <a:avLst/>
          </a:prstGeom>
        </p:spPr>
        <p:txBody>
          <a:bodyPr lIns="180000" tIns="180000" rIns="180000" bIns="18000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icon / image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110DCD1D-7154-8545-BCDF-8E5F8CF2A9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98399" y="1806575"/>
            <a:ext cx="3742738" cy="1622425"/>
          </a:xfrm>
          <a:prstGeom prst="rect">
            <a:avLst/>
          </a:prstGeom>
        </p:spPr>
        <p:txBody>
          <a:bodyPr lIns="0" tIns="0" rIns="288000" bIns="0" anchor="ctr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5C68E775-1038-2B42-AC4C-8C1C653F2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50863" y="3774923"/>
            <a:ext cx="5365750" cy="1624959"/>
          </a:xfrm>
          <a:prstGeom prst="rect">
            <a:avLst/>
          </a:prstGeom>
        </p:spPr>
      </p:pic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A4EDC0BC-D2FB-8E47-8044-11C92E509ED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50863" y="3774923"/>
            <a:ext cx="1623009" cy="1623009"/>
          </a:xfrm>
          <a:prstGeom prst="rect">
            <a:avLst/>
          </a:prstGeom>
        </p:spPr>
        <p:txBody>
          <a:bodyPr lIns="180000" tIns="180000" rIns="180000" bIns="18000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icon / image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75F12F14-8D6F-9846-AEB1-E2743EF72F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73873" y="3775507"/>
            <a:ext cx="3742740" cy="1622425"/>
          </a:xfrm>
          <a:prstGeom prst="rect">
            <a:avLst/>
          </a:prstGeom>
        </p:spPr>
        <p:txBody>
          <a:bodyPr lIns="0" tIns="0" rIns="288000" bIns="0" anchor="ctr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F9F0B248-09CD-B64B-9DC8-64C65EC02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275389" y="3774923"/>
            <a:ext cx="5365750" cy="1624959"/>
          </a:xfrm>
          <a:prstGeom prst="rect">
            <a:avLst/>
          </a:prstGeom>
        </p:spPr>
      </p:pic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5C632BC9-CE8B-C34B-97B4-430BA5698D3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75389" y="3774923"/>
            <a:ext cx="1623009" cy="1623009"/>
          </a:xfrm>
          <a:prstGeom prst="rect">
            <a:avLst/>
          </a:prstGeom>
        </p:spPr>
        <p:txBody>
          <a:bodyPr lIns="180000" tIns="180000" rIns="180000" bIns="18000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icon / image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3FA51D3F-4C27-C546-ADF0-B8C461507FC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98399" y="3775507"/>
            <a:ext cx="3742738" cy="1622425"/>
          </a:xfrm>
          <a:prstGeom prst="rect">
            <a:avLst/>
          </a:prstGeom>
        </p:spPr>
        <p:txBody>
          <a:bodyPr lIns="0" tIns="0" rIns="288000" bIns="0" anchor="ctr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pic>
        <p:nvPicPr>
          <p:cNvPr id="18" name="Graphic 6" descr="Wavehill logo with strapline: Ymchwil cymdeithasol ac economaidd">
            <a:extLst>
              <a:ext uri="{FF2B5EF4-FFF2-40B4-BE49-F238E27FC236}">
                <a16:creationId xmlns:a16="http://schemas.microsoft.com/office/drawing/2014/main" id="{441A24C4-5405-E545-8648-5BAEF20F21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1138" y="450603"/>
            <a:ext cx="1800000" cy="5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90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1F6F492-0A4D-074F-9448-BCABAF511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50863" y="1805991"/>
            <a:ext cx="2503486" cy="4516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B808AC-97A5-ED4E-9BCC-8FD4317EC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"/>
            <a:ext cx="8228012" cy="1116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Page title.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550EE23-C72F-CF47-A591-C5F0DE75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296800" y="5962801"/>
            <a:ext cx="895200" cy="895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A485572-8003-1B4B-8FA8-6F045E75C0D6}"/>
              </a:ext>
            </a:extLst>
          </p:cNvPr>
          <p:cNvSpPr txBox="1"/>
          <p:nvPr userDrawn="1"/>
        </p:nvSpPr>
        <p:spPr>
          <a:xfrm>
            <a:off x="11641138" y="6308724"/>
            <a:ext cx="550862" cy="549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fld id="{97A26D63-978B-1E41-B27A-7F99DDA67FBA}" type="slidenum">
              <a:rPr lang="en-GB" b="1" smtClean="0"/>
              <a:t>‹#›</a:t>
            </a:fld>
            <a:endParaRPr lang="en-GB" b="1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3C8090C-1A19-834D-ADFA-10CD7CFDD97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0863" y="1805991"/>
            <a:ext cx="2502000" cy="1440000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icon /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000BAF-5CB9-BC40-A10A-7FEF4D1309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3245992"/>
            <a:ext cx="2503487" cy="3062732"/>
          </a:xfrm>
          <a:prstGeom prst="rect">
            <a:avLst/>
          </a:prstGeom>
        </p:spPr>
        <p:txBody>
          <a:bodyPr lIns="288000" tIns="288000" rIns="288000" bIns="288000" anchor="t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D757009B-AA62-6B4D-AFDF-E25CC458B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3420344" y="1805991"/>
            <a:ext cx="2503486" cy="4516424"/>
          </a:xfrm>
          <a:prstGeom prst="rect">
            <a:avLst/>
          </a:prstGeom>
        </p:spPr>
      </p:pic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E9B3F371-A478-C947-B81F-EF9D2DB2A58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20344" y="1805991"/>
            <a:ext cx="2502000" cy="1440000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icon / image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B49FC31A-76C5-1148-AE90-91D065F656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0344" y="3245992"/>
            <a:ext cx="2503487" cy="3062732"/>
          </a:xfrm>
          <a:prstGeom prst="rect">
            <a:avLst/>
          </a:prstGeom>
        </p:spPr>
        <p:txBody>
          <a:bodyPr lIns="288000" tIns="288000" rIns="288000" bIns="288000" anchor="t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404964F-6B38-B147-BAB6-14FD6E5BE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289824" y="1805991"/>
            <a:ext cx="2503486" cy="4516424"/>
          </a:xfrm>
          <a:prstGeom prst="rect">
            <a:avLst/>
          </a:prstGeom>
        </p:spPr>
      </p:pic>
      <p:sp>
        <p:nvSpPr>
          <p:cNvPr id="35" name="Picture Placeholder 5">
            <a:extLst>
              <a:ext uri="{FF2B5EF4-FFF2-40B4-BE49-F238E27FC236}">
                <a16:creationId xmlns:a16="http://schemas.microsoft.com/office/drawing/2014/main" id="{56D84C95-5F65-0442-9FE5-37D28E5D54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89824" y="1805991"/>
            <a:ext cx="2502000" cy="1440000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icon / image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089E2F15-399F-CC43-ABB2-7E368F61C8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9824" y="3245992"/>
            <a:ext cx="2503487" cy="3062732"/>
          </a:xfrm>
          <a:prstGeom prst="rect">
            <a:avLst/>
          </a:prstGeom>
        </p:spPr>
        <p:txBody>
          <a:bodyPr lIns="288000" tIns="288000" rIns="288000" bIns="288000" anchor="t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DBE5EA1E-466B-B74F-B37F-4DA1E405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9137648" y="1805991"/>
            <a:ext cx="2503486" cy="4516424"/>
          </a:xfrm>
          <a:prstGeom prst="rect">
            <a:avLst/>
          </a:prstGeom>
        </p:spPr>
      </p:pic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DD80C062-2416-5247-ACCB-68729C9B5E3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37648" y="1805991"/>
            <a:ext cx="2502000" cy="1440000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icon / image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AD25C95B-F1D7-A44C-B3B6-E60728FBD00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37648" y="3245992"/>
            <a:ext cx="2503487" cy="3062732"/>
          </a:xfrm>
          <a:prstGeom prst="rect">
            <a:avLst/>
          </a:prstGeom>
        </p:spPr>
        <p:txBody>
          <a:bodyPr lIns="288000" tIns="288000" rIns="288000" bIns="288000" anchor="t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pic>
        <p:nvPicPr>
          <p:cNvPr id="18" name="Graphic 6" descr="Wavehill logo with strapline: Ymchwil cymdeithasol ac economaidd">
            <a:extLst>
              <a:ext uri="{FF2B5EF4-FFF2-40B4-BE49-F238E27FC236}">
                <a16:creationId xmlns:a16="http://schemas.microsoft.com/office/drawing/2014/main" id="{876BBD7D-3D5D-214D-9E0A-4906C63949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1138" y="450603"/>
            <a:ext cx="1800000" cy="5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13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1F6F492-0A4D-074F-9448-BCABAF511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50863" y="1805991"/>
            <a:ext cx="2503486" cy="4516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B808AC-97A5-ED4E-9BCC-8FD4317EC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"/>
            <a:ext cx="8228012" cy="1116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Page title.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550EE23-C72F-CF47-A591-C5F0DE75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296800" y="5962801"/>
            <a:ext cx="895200" cy="895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A485572-8003-1B4B-8FA8-6F045E75C0D6}"/>
              </a:ext>
            </a:extLst>
          </p:cNvPr>
          <p:cNvSpPr txBox="1"/>
          <p:nvPr userDrawn="1"/>
        </p:nvSpPr>
        <p:spPr>
          <a:xfrm>
            <a:off x="11641138" y="6308724"/>
            <a:ext cx="550862" cy="549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fld id="{97A26D63-978B-1E41-B27A-7F99DDA67FBA}" type="slidenum">
              <a:rPr lang="en-GB" b="1" smtClean="0"/>
              <a:t>‹#›</a:t>
            </a:fld>
            <a:endParaRPr lang="en-GB" b="1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3C8090C-1A19-834D-ADFA-10CD7CFDD97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0863" y="1805991"/>
            <a:ext cx="2502000" cy="1440000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icon /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000BAF-5CB9-BC40-A10A-7FEF4D1309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3245992"/>
            <a:ext cx="2503487" cy="3062732"/>
          </a:xfrm>
          <a:prstGeom prst="rect">
            <a:avLst/>
          </a:prstGeom>
        </p:spPr>
        <p:txBody>
          <a:bodyPr lIns="288000" tIns="288000" rIns="288000" bIns="288000" anchor="t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D757009B-AA62-6B4D-AFDF-E25CC458B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3420344" y="1805991"/>
            <a:ext cx="2503486" cy="4516424"/>
          </a:xfrm>
          <a:prstGeom prst="rect">
            <a:avLst/>
          </a:prstGeom>
        </p:spPr>
      </p:pic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E9B3F371-A478-C947-B81F-EF9D2DB2A58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20344" y="1805991"/>
            <a:ext cx="2502000" cy="1440000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icon / image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B49FC31A-76C5-1148-AE90-91D065F656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0344" y="3245992"/>
            <a:ext cx="2503487" cy="3062732"/>
          </a:xfrm>
          <a:prstGeom prst="rect">
            <a:avLst/>
          </a:prstGeom>
        </p:spPr>
        <p:txBody>
          <a:bodyPr lIns="288000" tIns="288000" rIns="288000" bIns="288000" anchor="t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404964F-6B38-B147-BAB6-14FD6E5BE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289824" y="1805991"/>
            <a:ext cx="2503486" cy="4516424"/>
          </a:xfrm>
          <a:prstGeom prst="rect">
            <a:avLst/>
          </a:prstGeom>
        </p:spPr>
      </p:pic>
      <p:sp>
        <p:nvSpPr>
          <p:cNvPr id="35" name="Picture Placeholder 5">
            <a:extLst>
              <a:ext uri="{FF2B5EF4-FFF2-40B4-BE49-F238E27FC236}">
                <a16:creationId xmlns:a16="http://schemas.microsoft.com/office/drawing/2014/main" id="{56D84C95-5F65-0442-9FE5-37D28E5D54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89824" y="1805991"/>
            <a:ext cx="2502000" cy="1440000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icon / image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089E2F15-399F-CC43-ABB2-7E368F61C8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9824" y="3245992"/>
            <a:ext cx="2503487" cy="3062732"/>
          </a:xfrm>
          <a:prstGeom prst="rect">
            <a:avLst/>
          </a:prstGeom>
        </p:spPr>
        <p:txBody>
          <a:bodyPr lIns="288000" tIns="288000" rIns="288000" bIns="288000" anchor="t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DBE5EA1E-466B-B74F-B37F-4DA1E405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9137648" y="1805991"/>
            <a:ext cx="2503486" cy="4516424"/>
          </a:xfrm>
          <a:prstGeom prst="rect">
            <a:avLst/>
          </a:prstGeom>
        </p:spPr>
      </p:pic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DD80C062-2416-5247-ACCB-68729C9B5E3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37648" y="1805991"/>
            <a:ext cx="2502000" cy="1440000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icon / image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AD25C95B-F1D7-A44C-B3B6-E60728FBD00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37648" y="3245992"/>
            <a:ext cx="2503487" cy="3062732"/>
          </a:xfrm>
          <a:prstGeom prst="rect">
            <a:avLst/>
          </a:prstGeom>
        </p:spPr>
        <p:txBody>
          <a:bodyPr lIns="288000" tIns="288000" rIns="288000" bIns="288000" anchor="t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pic>
        <p:nvPicPr>
          <p:cNvPr id="18" name="Graphic 6" descr="Wavehill logo with strapline: Ymchwil cymdeithasol ac economaidd">
            <a:extLst>
              <a:ext uri="{FF2B5EF4-FFF2-40B4-BE49-F238E27FC236}">
                <a16:creationId xmlns:a16="http://schemas.microsoft.com/office/drawing/2014/main" id="{A1809DDB-E55D-6744-9567-43B5270444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1138" y="450603"/>
            <a:ext cx="1800000" cy="5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30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1F6F492-0A4D-074F-9448-BCABAF511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50863" y="1805991"/>
            <a:ext cx="2503486" cy="4516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B808AC-97A5-ED4E-9BCC-8FD4317EC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"/>
            <a:ext cx="8228012" cy="1116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Page title.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550EE23-C72F-CF47-A591-C5F0DE75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296800" y="5962801"/>
            <a:ext cx="895200" cy="895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A485572-8003-1B4B-8FA8-6F045E75C0D6}"/>
              </a:ext>
            </a:extLst>
          </p:cNvPr>
          <p:cNvSpPr txBox="1"/>
          <p:nvPr userDrawn="1"/>
        </p:nvSpPr>
        <p:spPr>
          <a:xfrm>
            <a:off x="11641138" y="6308724"/>
            <a:ext cx="550862" cy="549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fld id="{97A26D63-978B-1E41-B27A-7F99DDA67FBA}" type="slidenum">
              <a:rPr lang="en-GB" b="1" smtClean="0"/>
              <a:t>‹#›</a:t>
            </a:fld>
            <a:endParaRPr lang="en-GB" b="1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3C8090C-1A19-834D-ADFA-10CD7CFDD97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0863" y="1805991"/>
            <a:ext cx="2502000" cy="1440000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icon /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000BAF-5CB9-BC40-A10A-7FEF4D1309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3245991"/>
            <a:ext cx="2503487" cy="3062733"/>
          </a:xfrm>
          <a:prstGeom prst="rect">
            <a:avLst/>
          </a:prstGeom>
        </p:spPr>
        <p:txBody>
          <a:bodyPr lIns="288000" tIns="288000" rIns="288000" bIns="288000" anchor="t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D757009B-AA62-6B4D-AFDF-E25CC458B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3420344" y="1805991"/>
            <a:ext cx="2503486" cy="4516424"/>
          </a:xfrm>
          <a:prstGeom prst="rect">
            <a:avLst/>
          </a:prstGeom>
        </p:spPr>
      </p:pic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E9B3F371-A478-C947-B81F-EF9D2DB2A58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20344" y="1805991"/>
            <a:ext cx="2502000" cy="1440000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icon / image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B49FC31A-76C5-1148-AE90-91D065F656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0344" y="3245991"/>
            <a:ext cx="2503487" cy="3062733"/>
          </a:xfrm>
          <a:prstGeom prst="rect">
            <a:avLst/>
          </a:prstGeom>
        </p:spPr>
        <p:txBody>
          <a:bodyPr lIns="288000" tIns="288000" rIns="288000" bIns="288000" anchor="t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404964F-6B38-B147-BAB6-14FD6E5BE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289824" y="1805991"/>
            <a:ext cx="2503486" cy="4516424"/>
          </a:xfrm>
          <a:prstGeom prst="rect">
            <a:avLst/>
          </a:prstGeom>
        </p:spPr>
      </p:pic>
      <p:sp>
        <p:nvSpPr>
          <p:cNvPr id="35" name="Picture Placeholder 5">
            <a:extLst>
              <a:ext uri="{FF2B5EF4-FFF2-40B4-BE49-F238E27FC236}">
                <a16:creationId xmlns:a16="http://schemas.microsoft.com/office/drawing/2014/main" id="{56D84C95-5F65-0442-9FE5-37D28E5D54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89824" y="1805991"/>
            <a:ext cx="2502000" cy="1440000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icon / image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089E2F15-399F-CC43-ABB2-7E368F61C8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9824" y="3245991"/>
            <a:ext cx="2503487" cy="3062733"/>
          </a:xfrm>
          <a:prstGeom prst="rect">
            <a:avLst/>
          </a:prstGeom>
        </p:spPr>
        <p:txBody>
          <a:bodyPr lIns="288000" tIns="288000" rIns="288000" bIns="288000" anchor="t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DBE5EA1E-466B-B74F-B37F-4DA1E405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9137648" y="1805991"/>
            <a:ext cx="2503486" cy="4516424"/>
          </a:xfrm>
          <a:prstGeom prst="rect">
            <a:avLst/>
          </a:prstGeom>
        </p:spPr>
      </p:pic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DD80C062-2416-5247-ACCB-68729C9B5E3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37648" y="1805991"/>
            <a:ext cx="2502000" cy="1440000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icon / image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AD25C95B-F1D7-A44C-B3B6-E60728FBD00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37648" y="3245991"/>
            <a:ext cx="2503487" cy="3062733"/>
          </a:xfrm>
          <a:prstGeom prst="rect">
            <a:avLst/>
          </a:prstGeom>
        </p:spPr>
        <p:txBody>
          <a:bodyPr lIns="288000" tIns="288000" rIns="288000" bIns="288000" anchor="t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pic>
        <p:nvPicPr>
          <p:cNvPr id="18" name="Graphic 6" descr="Wavehill logo with strapline: Ymchwil cymdeithasol ac economaidd">
            <a:extLst>
              <a:ext uri="{FF2B5EF4-FFF2-40B4-BE49-F238E27FC236}">
                <a16:creationId xmlns:a16="http://schemas.microsoft.com/office/drawing/2014/main" id="{F6D9D207-F8FA-364F-9974-60888348F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1138" y="450603"/>
            <a:ext cx="1800000" cy="5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48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08AC-97A5-ED4E-9BCC-8FD4317EC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"/>
            <a:ext cx="8228012" cy="1116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Page title.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FB18F7F-2F20-9948-A300-99C2F08F81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75389" y="1805992"/>
            <a:ext cx="5915343" cy="5054546"/>
          </a:xfrm>
          <a:custGeom>
            <a:avLst/>
            <a:gdLst>
              <a:gd name="connsiteX0" fmla="*/ 5377596 w 5915343"/>
              <a:gd name="connsiteY0" fmla="*/ 4156809 h 5054546"/>
              <a:gd name="connsiteX1" fmla="*/ 5020777 w 5915343"/>
              <a:gd name="connsiteY1" fmla="*/ 4513628 h 5054546"/>
              <a:gd name="connsiteX2" fmla="*/ 5020777 w 5915343"/>
              <a:gd name="connsiteY2" fmla="*/ 5049487 h 5054546"/>
              <a:gd name="connsiteX3" fmla="*/ 5914716 w 5915343"/>
              <a:gd name="connsiteY3" fmla="*/ 5049487 h 5054546"/>
              <a:gd name="connsiteX4" fmla="*/ 5914716 w 5915343"/>
              <a:gd name="connsiteY4" fmla="*/ 4156809 h 5054546"/>
              <a:gd name="connsiteX5" fmla="*/ 359314 w 5915343"/>
              <a:gd name="connsiteY5" fmla="*/ 0 h 5054546"/>
              <a:gd name="connsiteX6" fmla="*/ 5915343 w 5915343"/>
              <a:gd name="connsiteY6" fmla="*/ 0 h 5054546"/>
              <a:gd name="connsiteX7" fmla="*/ 5915343 w 5915343"/>
              <a:gd name="connsiteY7" fmla="*/ 5054546 h 5054546"/>
              <a:gd name="connsiteX8" fmla="*/ 0 w 5915343"/>
              <a:gd name="connsiteY8" fmla="*/ 5054546 h 5054546"/>
              <a:gd name="connsiteX9" fmla="*/ 0 w 5915343"/>
              <a:gd name="connsiteY9" fmla="*/ 359226 h 5054546"/>
              <a:gd name="connsiteX10" fmla="*/ 359314 w 5915343"/>
              <a:gd name="connsiteY10" fmla="*/ 0 h 505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15343" h="5054546">
                <a:moveTo>
                  <a:pt x="5377596" y="4156809"/>
                </a:moveTo>
                <a:cubicBezTo>
                  <a:pt x="5180904" y="4156809"/>
                  <a:pt x="5020777" y="4316936"/>
                  <a:pt x="5020777" y="4513628"/>
                </a:cubicBezTo>
                <a:lnTo>
                  <a:pt x="5020777" y="5049487"/>
                </a:lnTo>
                <a:lnTo>
                  <a:pt x="5914716" y="5049487"/>
                </a:lnTo>
                <a:lnTo>
                  <a:pt x="5914716" y="4156809"/>
                </a:lnTo>
                <a:close/>
                <a:moveTo>
                  <a:pt x="359314" y="0"/>
                </a:moveTo>
                <a:lnTo>
                  <a:pt x="5915343" y="0"/>
                </a:lnTo>
                <a:lnTo>
                  <a:pt x="5915343" y="5054546"/>
                </a:lnTo>
                <a:lnTo>
                  <a:pt x="0" y="5054546"/>
                </a:lnTo>
                <a:lnTo>
                  <a:pt x="0" y="359226"/>
                </a:lnTo>
                <a:cubicBezTo>
                  <a:pt x="0" y="161207"/>
                  <a:pt x="161247" y="0"/>
                  <a:pt x="359314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insert image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550EE23-C72F-CF47-A591-C5F0DE75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296800" y="5962801"/>
            <a:ext cx="895200" cy="895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A485572-8003-1B4B-8FA8-6F045E75C0D6}"/>
              </a:ext>
            </a:extLst>
          </p:cNvPr>
          <p:cNvSpPr txBox="1"/>
          <p:nvPr userDrawn="1"/>
        </p:nvSpPr>
        <p:spPr>
          <a:xfrm>
            <a:off x="11641138" y="6308724"/>
            <a:ext cx="550862" cy="549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fld id="{97A26D63-978B-1E41-B27A-7F99DDA67FBA}" type="slidenum">
              <a:rPr lang="en-GB" b="1" smtClean="0"/>
              <a:t>‹#›</a:t>
            </a:fld>
            <a:endParaRPr lang="en-GB" b="1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C2494E-A8E4-8C4D-BBBC-5ED04861C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50862" y="1803399"/>
            <a:ext cx="2504288" cy="2081267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F173B310-B15D-A64F-9EFF-A85ED93A4C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4" y="1803401"/>
            <a:ext cx="2503486" cy="2081265"/>
          </a:xfrm>
          <a:prstGeom prst="rect">
            <a:avLst/>
          </a:prstGeom>
        </p:spPr>
        <p:txBody>
          <a:bodyPr lIns="288000" tIns="288000" rIns="288000" bIns="288000" anchor="t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B0BF94B-A7C0-6D44-BCEB-09CB2712B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3413125" y="1803399"/>
            <a:ext cx="2504288" cy="2081267"/>
          </a:xfrm>
          <a:prstGeom prst="rect">
            <a:avLst/>
          </a:prstGeom>
        </p:spPr>
      </p:pic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9281E20-F94D-1C4B-8557-8525A26A41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3127" y="1803401"/>
            <a:ext cx="2503486" cy="2081265"/>
          </a:xfrm>
          <a:prstGeom prst="rect">
            <a:avLst/>
          </a:prstGeom>
        </p:spPr>
        <p:txBody>
          <a:bodyPr lIns="288000" tIns="288000" rIns="288000" bIns="288000" anchor="t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0931208D-D1DD-334B-B942-5EC936ADD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50862" y="4227457"/>
            <a:ext cx="2504288" cy="2081267"/>
          </a:xfrm>
          <a:prstGeom prst="rect">
            <a:avLst/>
          </a:prstGeom>
        </p:spPr>
      </p:pic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374F2E1-2643-3B44-8708-FEDC522371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64" y="4227459"/>
            <a:ext cx="2503486" cy="2081265"/>
          </a:xfrm>
          <a:prstGeom prst="rect">
            <a:avLst/>
          </a:prstGeom>
        </p:spPr>
        <p:txBody>
          <a:bodyPr lIns="288000" tIns="288000" rIns="288000" bIns="288000" anchor="t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2AF8840-BE6E-D44E-A2CA-BAD51A2F2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3413125" y="4227457"/>
            <a:ext cx="2504288" cy="2081267"/>
          </a:xfrm>
          <a:prstGeom prst="rect">
            <a:avLst/>
          </a:prstGeom>
        </p:spPr>
      </p:pic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2D3E1BDE-D671-724F-9525-B2B2248EA7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13127" y="4227459"/>
            <a:ext cx="2503486" cy="2081265"/>
          </a:xfrm>
          <a:prstGeom prst="rect">
            <a:avLst/>
          </a:prstGeom>
        </p:spPr>
        <p:txBody>
          <a:bodyPr lIns="288000" tIns="288000" rIns="288000" bIns="288000" anchor="t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pic>
        <p:nvPicPr>
          <p:cNvPr id="16" name="Graphic 6" descr="Wavehill logo with strapline: Ymchwil cymdeithasol ac economaidd">
            <a:extLst>
              <a:ext uri="{FF2B5EF4-FFF2-40B4-BE49-F238E27FC236}">
                <a16:creationId xmlns:a16="http://schemas.microsoft.com/office/drawing/2014/main" id="{479436E1-AA69-9540-88E4-C949036C63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1138" y="450603"/>
            <a:ext cx="1800000" cy="5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85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08AC-97A5-ED4E-9BCC-8FD4317EC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"/>
            <a:ext cx="8228012" cy="1116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Page title.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FB18F7F-2F20-9948-A300-99C2F08F81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75389" y="1805992"/>
            <a:ext cx="5915343" cy="5054546"/>
          </a:xfrm>
          <a:custGeom>
            <a:avLst/>
            <a:gdLst>
              <a:gd name="connsiteX0" fmla="*/ 5377596 w 5915343"/>
              <a:gd name="connsiteY0" fmla="*/ 4156809 h 5054546"/>
              <a:gd name="connsiteX1" fmla="*/ 5020777 w 5915343"/>
              <a:gd name="connsiteY1" fmla="*/ 4513628 h 5054546"/>
              <a:gd name="connsiteX2" fmla="*/ 5020777 w 5915343"/>
              <a:gd name="connsiteY2" fmla="*/ 5049487 h 5054546"/>
              <a:gd name="connsiteX3" fmla="*/ 5914716 w 5915343"/>
              <a:gd name="connsiteY3" fmla="*/ 5049487 h 5054546"/>
              <a:gd name="connsiteX4" fmla="*/ 5914716 w 5915343"/>
              <a:gd name="connsiteY4" fmla="*/ 4156809 h 5054546"/>
              <a:gd name="connsiteX5" fmla="*/ 359314 w 5915343"/>
              <a:gd name="connsiteY5" fmla="*/ 0 h 5054546"/>
              <a:gd name="connsiteX6" fmla="*/ 5915343 w 5915343"/>
              <a:gd name="connsiteY6" fmla="*/ 0 h 5054546"/>
              <a:gd name="connsiteX7" fmla="*/ 5915343 w 5915343"/>
              <a:gd name="connsiteY7" fmla="*/ 5054546 h 5054546"/>
              <a:gd name="connsiteX8" fmla="*/ 0 w 5915343"/>
              <a:gd name="connsiteY8" fmla="*/ 5054546 h 5054546"/>
              <a:gd name="connsiteX9" fmla="*/ 0 w 5915343"/>
              <a:gd name="connsiteY9" fmla="*/ 359226 h 5054546"/>
              <a:gd name="connsiteX10" fmla="*/ 359314 w 5915343"/>
              <a:gd name="connsiteY10" fmla="*/ 0 h 505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15343" h="5054546">
                <a:moveTo>
                  <a:pt x="5377596" y="4156809"/>
                </a:moveTo>
                <a:cubicBezTo>
                  <a:pt x="5180904" y="4156809"/>
                  <a:pt x="5020777" y="4316936"/>
                  <a:pt x="5020777" y="4513628"/>
                </a:cubicBezTo>
                <a:lnTo>
                  <a:pt x="5020777" y="5049487"/>
                </a:lnTo>
                <a:lnTo>
                  <a:pt x="5914716" y="5049487"/>
                </a:lnTo>
                <a:lnTo>
                  <a:pt x="5914716" y="4156809"/>
                </a:lnTo>
                <a:close/>
                <a:moveTo>
                  <a:pt x="359314" y="0"/>
                </a:moveTo>
                <a:lnTo>
                  <a:pt x="5915343" y="0"/>
                </a:lnTo>
                <a:lnTo>
                  <a:pt x="5915343" y="5054546"/>
                </a:lnTo>
                <a:lnTo>
                  <a:pt x="0" y="5054546"/>
                </a:lnTo>
                <a:lnTo>
                  <a:pt x="0" y="359226"/>
                </a:lnTo>
                <a:cubicBezTo>
                  <a:pt x="0" y="161207"/>
                  <a:pt x="161247" y="0"/>
                  <a:pt x="359314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insert image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550EE23-C72F-CF47-A591-C5F0DE75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296800" y="5962801"/>
            <a:ext cx="895200" cy="895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A485572-8003-1B4B-8FA8-6F045E75C0D6}"/>
              </a:ext>
            </a:extLst>
          </p:cNvPr>
          <p:cNvSpPr txBox="1"/>
          <p:nvPr userDrawn="1"/>
        </p:nvSpPr>
        <p:spPr>
          <a:xfrm>
            <a:off x="11641138" y="6308724"/>
            <a:ext cx="550862" cy="549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fld id="{97A26D63-978B-1E41-B27A-7F99DDA67FBA}" type="slidenum">
              <a:rPr lang="en-GB" b="1" smtClean="0"/>
              <a:t>‹#›</a:t>
            </a:fld>
            <a:endParaRPr lang="en-GB" b="1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C2494E-A8E4-8C4D-BBBC-5ED04861C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50862" y="1803399"/>
            <a:ext cx="2504288" cy="2081267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F173B310-B15D-A64F-9EFF-A85ED93A4C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4" y="1803401"/>
            <a:ext cx="2503486" cy="2081265"/>
          </a:xfrm>
          <a:prstGeom prst="rect">
            <a:avLst/>
          </a:prstGeom>
        </p:spPr>
        <p:txBody>
          <a:bodyPr lIns="288000" tIns="288000" rIns="288000" bIns="288000" anchor="t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B0BF94B-A7C0-6D44-BCEB-09CB2712B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3413125" y="1803399"/>
            <a:ext cx="2504288" cy="2081267"/>
          </a:xfrm>
          <a:prstGeom prst="rect">
            <a:avLst/>
          </a:prstGeom>
        </p:spPr>
      </p:pic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9281E20-F94D-1C4B-8557-8525A26A41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3127" y="1803401"/>
            <a:ext cx="2503486" cy="2081265"/>
          </a:xfrm>
          <a:prstGeom prst="rect">
            <a:avLst/>
          </a:prstGeom>
        </p:spPr>
        <p:txBody>
          <a:bodyPr lIns="288000" tIns="288000" rIns="288000" bIns="288000" anchor="t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0931208D-D1DD-334B-B942-5EC936ADD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50862" y="4227457"/>
            <a:ext cx="2504288" cy="2081267"/>
          </a:xfrm>
          <a:prstGeom prst="rect">
            <a:avLst/>
          </a:prstGeom>
        </p:spPr>
      </p:pic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374F2E1-2643-3B44-8708-FEDC522371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64" y="4227459"/>
            <a:ext cx="2503486" cy="2081265"/>
          </a:xfrm>
          <a:prstGeom prst="rect">
            <a:avLst/>
          </a:prstGeom>
        </p:spPr>
        <p:txBody>
          <a:bodyPr lIns="288000" tIns="288000" rIns="288000" bIns="288000" anchor="t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2AF8840-BE6E-D44E-A2CA-BAD51A2F2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3413125" y="4227457"/>
            <a:ext cx="2504288" cy="2081267"/>
          </a:xfrm>
          <a:prstGeom prst="rect">
            <a:avLst/>
          </a:prstGeom>
        </p:spPr>
      </p:pic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2D3E1BDE-D671-724F-9525-B2B2248EA7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13127" y="4227459"/>
            <a:ext cx="2503486" cy="2081265"/>
          </a:xfrm>
          <a:prstGeom prst="rect">
            <a:avLst/>
          </a:prstGeom>
        </p:spPr>
        <p:txBody>
          <a:bodyPr lIns="288000" tIns="288000" rIns="288000" bIns="288000" anchor="t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pic>
        <p:nvPicPr>
          <p:cNvPr id="16" name="Graphic 6" descr="Wavehill logo with strapline: Ymchwil cymdeithasol ac economaidd">
            <a:extLst>
              <a:ext uri="{FF2B5EF4-FFF2-40B4-BE49-F238E27FC236}">
                <a16:creationId xmlns:a16="http://schemas.microsoft.com/office/drawing/2014/main" id="{29402986-E3BC-5F4D-9D54-A83C6EB4F2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1138" y="450603"/>
            <a:ext cx="1800000" cy="5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79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08AC-97A5-ED4E-9BCC-8FD4317EC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"/>
            <a:ext cx="8228012" cy="1116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Page title.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FB18F7F-2F20-9948-A300-99C2F08F81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75389" y="1805992"/>
            <a:ext cx="5915343" cy="5054546"/>
          </a:xfrm>
          <a:custGeom>
            <a:avLst/>
            <a:gdLst>
              <a:gd name="connsiteX0" fmla="*/ 5377596 w 5915343"/>
              <a:gd name="connsiteY0" fmla="*/ 4156809 h 5054546"/>
              <a:gd name="connsiteX1" fmla="*/ 5020777 w 5915343"/>
              <a:gd name="connsiteY1" fmla="*/ 4513628 h 5054546"/>
              <a:gd name="connsiteX2" fmla="*/ 5020777 w 5915343"/>
              <a:gd name="connsiteY2" fmla="*/ 5049487 h 5054546"/>
              <a:gd name="connsiteX3" fmla="*/ 5914716 w 5915343"/>
              <a:gd name="connsiteY3" fmla="*/ 5049487 h 5054546"/>
              <a:gd name="connsiteX4" fmla="*/ 5914716 w 5915343"/>
              <a:gd name="connsiteY4" fmla="*/ 4156809 h 5054546"/>
              <a:gd name="connsiteX5" fmla="*/ 359314 w 5915343"/>
              <a:gd name="connsiteY5" fmla="*/ 0 h 5054546"/>
              <a:gd name="connsiteX6" fmla="*/ 5915343 w 5915343"/>
              <a:gd name="connsiteY6" fmla="*/ 0 h 5054546"/>
              <a:gd name="connsiteX7" fmla="*/ 5915343 w 5915343"/>
              <a:gd name="connsiteY7" fmla="*/ 5054546 h 5054546"/>
              <a:gd name="connsiteX8" fmla="*/ 0 w 5915343"/>
              <a:gd name="connsiteY8" fmla="*/ 5054546 h 5054546"/>
              <a:gd name="connsiteX9" fmla="*/ 0 w 5915343"/>
              <a:gd name="connsiteY9" fmla="*/ 359226 h 5054546"/>
              <a:gd name="connsiteX10" fmla="*/ 359314 w 5915343"/>
              <a:gd name="connsiteY10" fmla="*/ 0 h 505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15343" h="5054546">
                <a:moveTo>
                  <a:pt x="5377596" y="4156809"/>
                </a:moveTo>
                <a:cubicBezTo>
                  <a:pt x="5180904" y="4156809"/>
                  <a:pt x="5020777" y="4316936"/>
                  <a:pt x="5020777" y="4513628"/>
                </a:cubicBezTo>
                <a:lnTo>
                  <a:pt x="5020777" y="5049487"/>
                </a:lnTo>
                <a:lnTo>
                  <a:pt x="5914716" y="5049487"/>
                </a:lnTo>
                <a:lnTo>
                  <a:pt x="5914716" y="4156809"/>
                </a:lnTo>
                <a:close/>
                <a:moveTo>
                  <a:pt x="359314" y="0"/>
                </a:moveTo>
                <a:lnTo>
                  <a:pt x="5915343" y="0"/>
                </a:lnTo>
                <a:lnTo>
                  <a:pt x="5915343" y="5054546"/>
                </a:lnTo>
                <a:lnTo>
                  <a:pt x="0" y="5054546"/>
                </a:lnTo>
                <a:lnTo>
                  <a:pt x="0" y="359226"/>
                </a:lnTo>
                <a:cubicBezTo>
                  <a:pt x="0" y="161207"/>
                  <a:pt x="161247" y="0"/>
                  <a:pt x="359314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insert image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550EE23-C72F-CF47-A591-C5F0DE75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296800" y="5962801"/>
            <a:ext cx="895200" cy="895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A485572-8003-1B4B-8FA8-6F045E75C0D6}"/>
              </a:ext>
            </a:extLst>
          </p:cNvPr>
          <p:cNvSpPr txBox="1"/>
          <p:nvPr userDrawn="1"/>
        </p:nvSpPr>
        <p:spPr>
          <a:xfrm>
            <a:off x="11641138" y="6308724"/>
            <a:ext cx="550862" cy="549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fld id="{97A26D63-978B-1E41-B27A-7F99DDA67FBA}" type="slidenum">
              <a:rPr lang="en-GB" b="1" smtClean="0"/>
              <a:t>‹#›</a:t>
            </a:fld>
            <a:endParaRPr lang="en-GB" b="1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0C2494E-A8E4-8C4D-BBBC-5ED04861C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50862" y="1803399"/>
            <a:ext cx="2504288" cy="2081267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F173B310-B15D-A64F-9EFF-A85ED93A4C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4" y="1803402"/>
            <a:ext cx="2503486" cy="2081264"/>
          </a:xfrm>
          <a:prstGeom prst="rect">
            <a:avLst/>
          </a:prstGeom>
        </p:spPr>
        <p:txBody>
          <a:bodyPr lIns="288000" tIns="288000" rIns="288000" bIns="288000"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add text.</a:t>
            </a:r>
          </a:p>
          <a:p>
            <a:pPr lvl="0"/>
            <a:endParaRPr lang="en-GB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B0BF94B-A7C0-6D44-BCEB-09CB2712B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3413125" y="1803399"/>
            <a:ext cx="2504288" cy="2081267"/>
          </a:xfrm>
          <a:prstGeom prst="rect">
            <a:avLst/>
          </a:prstGeom>
        </p:spPr>
      </p:pic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9281E20-F94D-1C4B-8557-8525A26A41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3127" y="1803402"/>
            <a:ext cx="2503486" cy="2081264"/>
          </a:xfrm>
          <a:prstGeom prst="rect">
            <a:avLst/>
          </a:prstGeom>
        </p:spPr>
        <p:txBody>
          <a:bodyPr lIns="288000" tIns="288000" rIns="288000" bIns="288000" anchor="t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0931208D-D1DD-334B-B942-5EC936ADD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50862" y="4227457"/>
            <a:ext cx="2504288" cy="2081267"/>
          </a:xfrm>
          <a:prstGeom prst="rect">
            <a:avLst/>
          </a:prstGeom>
        </p:spPr>
      </p:pic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374F2E1-2643-3B44-8708-FEDC522371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64" y="4227460"/>
            <a:ext cx="2503486" cy="2081264"/>
          </a:xfrm>
          <a:prstGeom prst="rect">
            <a:avLst/>
          </a:prstGeom>
        </p:spPr>
        <p:txBody>
          <a:bodyPr lIns="288000" tIns="288000" rIns="288000" bIns="288000" anchor="t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2AF8840-BE6E-D44E-A2CA-BAD51A2F2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3413125" y="4227457"/>
            <a:ext cx="2504288" cy="2081267"/>
          </a:xfrm>
          <a:prstGeom prst="rect">
            <a:avLst/>
          </a:prstGeom>
        </p:spPr>
      </p:pic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2D3E1BDE-D671-724F-9525-B2B2248EA7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13127" y="4227460"/>
            <a:ext cx="2503486" cy="2081264"/>
          </a:xfrm>
          <a:prstGeom prst="rect">
            <a:avLst/>
          </a:prstGeom>
        </p:spPr>
        <p:txBody>
          <a:bodyPr lIns="288000" tIns="288000" rIns="288000" bIns="288000" anchor="t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pic>
        <p:nvPicPr>
          <p:cNvPr id="16" name="Graphic 6" descr="Wavehill logo with strapline: Ymchwil cymdeithasol ac economaidd">
            <a:extLst>
              <a:ext uri="{FF2B5EF4-FFF2-40B4-BE49-F238E27FC236}">
                <a16:creationId xmlns:a16="http://schemas.microsoft.com/office/drawing/2014/main" id="{05BCC9C0-0E32-DE40-B65E-CDC8E0399B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1138" y="450603"/>
            <a:ext cx="1800000" cy="5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84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08AC-97A5-ED4E-9BCC-8FD4317EC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"/>
            <a:ext cx="8228012" cy="1116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Page title.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550EE23-C72F-CF47-A591-C5F0DE75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296800" y="5962801"/>
            <a:ext cx="895200" cy="895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A485572-8003-1B4B-8FA8-6F045E75C0D6}"/>
              </a:ext>
            </a:extLst>
          </p:cNvPr>
          <p:cNvSpPr txBox="1"/>
          <p:nvPr userDrawn="1"/>
        </p:nvSpPr>
        <p:spPr>
          <a:xfrm>
            <a:off x="11641138" y="6308724"/>
            <a:ext cx="550862" cy="549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fld id="{97A26D63-978B-1E41-B27A-7F99DDA67FBA}" type="slidenum">
              <a:rPr lang="en-GB" b="1" smtClean="0"/>
              <a:t>‹#›</a:t>
            </a:fld>
            <a:endParaRPr lang="en-GB" b="1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0A56DE5-88BD-D940-A5D1-0773A4D3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50863" y="1803399"/>
            <a:ext cx="5365750" cy="2081979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4B2A782F-5269-D247-8DA9-24B512BB7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50863" y="4226745"/>
            <a:ext cx="5365750" cy="2081979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3F34693D-1E6C-FD44-B320-6EC7C4841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275389" y="1803399"/>
            <a:ext cx="5365750" cy="2081979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65B111D7-1856-124C-B9A2-E4FAC81DA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275389" y="4226745"/>
            <a:ext cx="5365750" cy="208197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9F77A8A-EC0C-5943-8876-990D3CE44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39979" y="2800041"/>
            <a:ext cx="2512042" cy="2512042"/>
          </a:xfrm>
          <a:prstGeom prst="ellipse">
            <a:avLst/>
          </a:prstGeom>
          <a:solidFill>
            <a:schemeClr val="bg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C7B1456-B2ED-F74B-ABC5-BE5FD01178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803402"/>
            <a:ext cx="4289115" cy="2081264"/>
          </a:xfrm>
          <a:prstGeom prst="rect">
            <a:avLst/>
          </a:prstGeom>
        </p:spPr>
        <p:txBody>
          <a:bodyPr lIns="288000" tIns="288000" rIns="288000" bIns="288000" anchor="ctr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09A1A20-AB97-1947-A021-4611D19A52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3414" y="1803402"/>
            <a:ext cx="4289115" cy="2081264"/>
          </a:xfrm>
          <a:prstGeom prst="rect">
            <a:avLst/>
          </a:prstGeom>
        </p:spPr>
        <p:txBody>
          <a:bodyPr lIns="288000" tIns="288000" rIns="288000" bIns="28800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add text.</a:t>
            </a:r>
          </a:p>
          <a:p>
            <a:pPr lvl="0"/>
            <a:endParaRPr lang="en-GB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F0211B0-4FD5-0C4A-BCED-B5CFDB6F03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63" y="4226033"/>
            <a:ext cx="4289115" cy="2081264"/>
          </a:xfrm>
          <a:prstGeom prst="rect">
            <a:avLst/>
          </a:prstGeom>
        </p:spPr>
        <p:txBody>
          <a:bodyPr lIns="288000" tIns="288000" rIns="288000" bIns="288000" anchor="ctr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8EBD1E2E-6D53-B14F-8A9B-3CCFB343FE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43414" y="4226033"/>
            <a:ext cx="4289115" cy="2081264"/>
          </a:xfrm>
          <a:prstGeom prst="rect">
            <a:avLst/>
          </a:prstGeom>
        </p:spPr>
        <p:txBody>
          <a:bodyPr lIns="288000" tIns="288000" rIns="288000" bIns="288000" anchor="ctr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76D587F2-527A-8C48-9723-3349AC62A0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34428" y="2798613"/>
            <a:ext cx="2500375" cy="2512041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800" b="1" i="0" smtClean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/>
          </a:p>
        </p:txBody>
      </p:sp>
      <p:pic>
        <p:nvPicPr>
          <p:cNvPr id="16" name="Graphic 6" descr="Wavehill logo with strapline: Ymchwil cymdeithasol ac economaidd">
            <a:extLst>
              <a:ext uri="{FF2B5EF4-FFF2-40B4-BE49-F238E27FC236}">
                <a16:creationId xmlns:a16="http://schemas.microsoft.com/office/drawing/2014/main" id="{907885CC-0F88-FA4C-85D5-5C3D3BED1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1138" y="450603"/>
            <a:ext cx="1800000" cy="5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78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08AC-97A5-ED4E-9BCC-8FD4317EC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"/>
            <a:ext cx="8228012" cy="1116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Page title.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550EE23-C72F-CF47-A591-C5F0DE75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296800" y="5962801"/>
            <a:ext cx="895200" cy="895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A485572-8003-1B4B-8FA8-6F045E75C0D6}"/>
              </a:ext>
            </a:extLst>
          </p:cNvPr>
          <p:cNvSpPr txBox="1"/>
          <p:nvPr userDrawn="1"/>
        </p:nvSpPr>
        <p:spPr>
          <a:xfrm>
            <a:off x="11641138" y="6308724"/>
            <a:ext cx="550862" cy="549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fld id="{97A26D63-978B-1E41-B27A-7F99DDA67FBA}" type="slidenum">
              <a:rPr lang="en-GB" b="1" smtClean="0"/>
              <a:t>‹#›</a:t>
            </a:fld>
            <a:endParaRPr lang="en-GB" b="1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0A56DE5-88BD-D940-A5D1-0773A4D3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50863" y="1803399"/>
            <a:ext cx="5365750" cy="2081979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4B2A782F-5269-D247-8DA9-24B512BB7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50863" y="4226745"/>
            <a:ext cx="5365750" cy="2081979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3F34693D-1E6C-FD44-B320-6EC7C4841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275389" y="1803399"/>
            <a:ext cx="5365750" cy="2081979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65B111D7-1856-124C-B9A2-E4FAC81DA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275389" y="4226745"/>
            <a:ext cx="5365750" cy="208197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9F77A8A-EC0C-5943-8876-990D3CE44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39979" y="2800041"/>
            <a:ext cx="2512042" cy="2512042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C7B1456-B2ED-F74B-ABC5-BE5FD01178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803402"/>
            <a:ext cx="4289115" cy="2081264"/>
          </a:xfrm>
          <a:prstGeom prst="rect">
            <a:avLst/>
          </a:prstGeom>
        </p:spPr>
        <p:txBody>
          <a:bodyPr lIns="288000" tIns="288000" rIns="288000" bIns="288000" anchor="ctr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09A1A20-AB97-1947-A021-4611D19A52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3414" y="1803402"/>
            <a:ext cx="4289115" cy="2081264"/>
          </a:xfrm>
          <a:prstGeom prst="rect">
            <a:avLst/>
          </a:prstGeom>
        </p:spPr>
        <p:txBody>
          <a:bodyPr lIns="288000" tIns="288000" rIns="288000" bIns="28800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add text.</a:t>
            </a:r>
          </a:p>
          <a:p>
            <a:pPr lvl="0"/>
            <a:endParaRPr lang="en-GB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F0211B0-4FD5-0C4A-BCED-B5CFDB6F03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63" y="4226033"/>
            <a:ext cx="4289115" cy="2081264"/>
          </a:xfrm>
          <a:prstGeom prst="rect">
            <a:avLst/>
          </a:prstGeom>
        </p:spPr>
        <p:txBody>
          <a:bodyPr lIns="288000" tIns="288000" rIns="288000" bIns="288000" anchor="ctr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8EBD1E2E-6D53-B14F-8A9B-3CCFB343FE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43414" y="4226033"/>
            <a:ext cx="4289115" cy="2081264"/>
          </a:xfrm>
          <a:prstGeom prst="rect">
            <a:avLst/>
          </a:prstGeom>
        </p:spPr>
        <p:txBody>
          <a:bodyPr lIns="288000" tIns="288000" rIns="288000" bIns="288000" anchor="ctr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76D587F2-527A-8C48-9723-3349AC62A0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34428" y="2798613"/>
            <a:ext cx="2500375" cy="2512041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800" b="1" i="0" smtClean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/>
          </a:p>
        </p:txBody>
      </p:sp>
      <p:pic>
        <p:nvPicPr>
          <p:cNvPr id="16" name="Graphic 6" descr="Wavehill logo with strapline: Ymchwil cymdeithasol ac economaidd">
            <a:extLst>
              <a:ext uri="{FF2B5EF4-FFF2-40B4-BE49-F238E27FC236}">
                <a16:creationId xmlns:a16="http://schemas.microsoft.com/office/drawing/2014/main" id="{660ED552-07EC-6B42-B315-8E18427516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1138" y="450603"/>
            <a:ext cx="1800000" cy="5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4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3D621B-FD6F-1D42-A680-6B51199ED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653"/>
            <a:ext cx="12192000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165E6F1-775B-2C40-8CB5-05AEE131F9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2264286"/>
            <a:ext cx="5365751" cy="27407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GB"/>
              <a:t>Click to insert title.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5018082-2316-3A40-9F69-E97521767B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1" y="5220851"/>
            <a:ext cx="5365751" cy="8273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GB" sz="2000" b="1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GB"/>
              <a:t>Click to insert sub-title.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58BDF01-B703-1447-AB85-A3060849CE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1" y="6048156"/>
            <a:ext cx="5365751" cy="33248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GB" sz="1800" b="0" smtClean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/>
              <a:t>Click to insert date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C54ED9-8B62-0A4B-BFF0-0CC81A93DF7F}"/>
              </a:ext>
            </a:extLst>
          </p:cNvPr>
          <p:cNvSpPr txBox="1"/>
          <p:nvPr userDrawn="1"/>
        </p:nvSpPr>
        <p:spPr>
          <a:xfrm>
            <a:off x="9137650" y="6277184"/>
            <a:ext cx="2503488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en-GB" b="1" err="1">
                <a:solidFill>
                  <a:schemeClr val="bg1"/>
                </a:solidFill>
              </a:rPr>
              <a:t>wavehill.com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7157225-AA89-6144-BA05-A2CC4DCF1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75388" y="2739753"/>
            <a:ext cx="5365750" cy="2937622"/>
          </a:xfrm>
          <a:custGeom>
            <a:avLst/>
            <a:gdLst>
              <a:gd name="connsiteX0" fmla="*/ 358984 w 5365750"/>
              <a:gd name="connsiteY0" fmla="*/ 0 h 2937622"/>
              <a:gd name="connsiteX1" fmla="*/ 5010571 w 5365750"/>
              <a:gd name="connsiteY1" fmla="*/ 0 h 2937622"/>
              <a:gd name="connsiteX2" fmla="*/ 5362663 w 5365750"/>
              <a:gd name="connsiteY2" fmla="*/ 286971 h 2937622"/>
              <a:gd name="connsiteX3" fmla="*/ 5365750 w 5365750"/>
              <a:gd name="connsiteY3" fmla="*/ 319347 h 2937622"/>
              <a:gd name="connsiteX4" fmla="*/ 5365750 w 5365750"/>
              <a:gd name="connsiteY4" fmla="*/ 2616273 h 2937622"/>
              <a:gd name="connsiteX5" fmla="*/ 5362299 w 5365750"/>
              <a:gd name="connsiteY5" fmla="*/ 2650651 h 2937622"/>
              <a:gd name="connsiteX6" fmla="*/ 5010571 w 5365750"/>
              <a:gd name="connsiteY6" fmla="*/ 2937622 h 2937622"/>
              <a:gd name="connsiteX7" fmla="*/ 358984 w 5365750"/>
              <a:gd name="connsiteY7" fmla="*/ 2937622 h 2937622"/>
              <a:gd name="connsiteX8" fmla="*/ 7308 w 5365750"/>
              <a:gd name="connsiteY8" fmla="*/ 2651016 h 2937622"/>
              <a:gd name="connsiteX9" fmla="*/ 0 w 5365750"/>
              <a:gd name="connsiteY9" fmla="*/ 2578365 h 2937622"/>
              <a:gd name="connsiteX10" fmla="*/ 0 w 5365750"/>
              <a:gd name="connsiteY10" fmla="*/ 359258 h 2937622"/>
              <a:gd name="connsiteX11" fmla="*/ 7308 w 5365750"/>
              <a:gd name="connsiteY11" fmla="*/ 286971 h 2937622"/>
              <a:gd name="connsiteX12" fmla="*/ 358984 w 5365750"/>
              <a:gd name="connsiteY12" fmla="*/ 0 h 293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5750" h="2937622">
                <a:moveTo>
                  <a:pt x="358984" y="0"/>
                </a:moveTo>
                <a:lnTo>
                  <a:pt x="5010571" y="0"/>
                </a:lnTo>
                <a:cubicBezTo>
                  <a:pt x="5184831" y="0"/>
                  <a:pt x="5329955" y="123439"/>
                  <a:pt x="5362663" y="286971"/>
                </a:cubicBezTo>
                <a:lnTo>
                  <a:pt x="5365750" y="319347"/>
                </a:lnTo>
                <a:lnTo>
                  <a:pt x="5365750" y="2616273"/>
                </a:lnTo>
                <a:lnTo>
                  <a:pt x="5362299" y="2650651"/>
                </a:lnTo>
                <a:cubicBezTo>
                  <a:pt x="5328984" y="2814184"/>
                  <a:pt x="5184831" y="2937622"/>
                  <a:pt x="5010571" y="2937622"/>
                </a:cubicBezTo>
                <a:lnTo>
                  <a:pt x="358984" y="2937622"/>
                </a:lnTo>
                <a:cubicBezTo>
                  <a:pt x="185834" y="2937622"/>
                  <a:pt x="40849" y="2815155"/>
                  <a:pt x="7308" y="2651016"/>
                </a:cubicBezTo>
                <a:lnTo>
                  <a:pt x="0" y="2578365"/>
                </a:lnTo>
                <a:lnTo>
                  <a:pt x="0" y="359258"/>
                </a:lnTo>
                <a:lnTo>
                  <a:pt x="7308" y="286971"/>
                </a:lnTo>
                <a:cubicBezTo>
                  <a:pt x="40849" y="123439"/>
                  <a:pt x="185834" y="0"/>
                  <a:pt x="358984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insert image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91F5C49-FCF3-2C4E-B029-6E946AFD3F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5388" y="809843"/>
            <a:ext cx="5365750" cy="1454443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insert client logo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D7F189E-B06A-C149-A48B-A9D390592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0862" y="809843"/>
            <a:ext cx="3602283" cy="1454443"/>
            <a:chOff x="550862" y="3039799"/>
            <a:chExt cx="3602283" cy="1454443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950841FB-4F49-6E4B-8001-DA7C22403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/>
            <a:stretch>
              <a:fillRect/>
            </a:stretch>
          </p:blipFill>
          <p:spPr>
            <a:xfrm>
              <a:off x="550862" y="3039799"/>
              <a:ext cx="3602283" cy="1454443"/>
            </a:xfrm>
            <a:prstGeom prst="rect">
              <a:avLst/>
            </a:prstGeom>
          </p:spPr>
        </p:pic>
        <p:pic>
          <p:nvPicPr>
            <p:cNvPr id="24" name="Graphic 6" descr="Wavehill logo with strapline: Ymchwil cymdeithasol ac economaidd">
              <a:extLst>
                <a:ext uri="{FF2B5EF4-FFF2-40B4-BE49-F238E27FC236}">
                  <a16:creationId xmlns:a16="http://schemas.microsoft.com/office/drawing/2014/main" id="{77FBA12F-E8CE-6645-8A6C-0021F53604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930792" y="3333005"/>
              <a:ext cx="2842421" cy="868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813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08AC-97A5-ED4E-9BCC-8FD4317EC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"/>
            <a:ext cx="8228012" cy="1116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Page title.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550EE23-C72F-CF47-A591-C5F0DE75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296800" y="5962801"/>
            <a:ext cx="895200" cy="895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A485572-8003-1B4B-8FA8-6F045E75C0D6}"/>
              </a:ext>
            </a:extLst>
          </p:cNvPr>
          <p:cNvSpPr txBox="1"/>
          <p:nvPr userDrawn="1"/>
        </p:nvSpPr>
        <p:spPr>
          <a:xfrm>
            <a:off x="11641138" y="6308724"/>
            <a:ext cx="550862" cy="549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fld id="{97A26D63-978B-1E41-B27A-7F99DDA67FBA}" type="slidenum">
              <a:rPr lang="en-GB" b="1" smtClean="0"/>
              <a:t>‹#›</a:t>
            </a:fld>
            <a:endParaRPr lang="en-GB" b="1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0A56DE5-88BD-D940-A5D1-0773A4D3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50863" y="1803399"/>
            <a:ext cx="5365750" cy="2081979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4B2A782F-5269-D247-8DA9-24B512BB7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50863" y="4226745"/>
            <a:ext cx="5365750" cy="2081979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3F34693D-1E6C-FD44-B320-6EC7C4841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275389" y="1803399"/>
            <a:ext cx="5365750" cy="2081979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65B111D7-1856-124C-B9A2-E4FAC81DA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275389" y="4226745"/>
            <a:ext cx="5365750" cy="208197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9F77A8A-EC0C-5943-8876-990D3CE44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39979" y="2800041"/>
            <a:ext cx="2512042" cy="2512042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C7B1456-B2ED-F74B-ABC5-BE5FD01178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803402"/>
            <a:ext cx="4289115" cy="2081264"/>
          </a:xfrm>
          <a:prstGeom prst="rect">
            <a:avLst/>
          </a:prstGeom>
        </p:spPr>
        <p:txBody>
          <a:bodyPr lIns="288000" tIns="288000" rIns="288000" bIns="288000" anchor="ctr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09A1A20-AB97-1947-A021-4611D19A52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3414" y="1803402"/>
            <a:ext cx="4289115" cy="2081264"/>
          </a:xfrm>
          <a:prstGeom prst="rect">
            <a:avLst/>
          </a:prstGeom>
        </p:spPr>
        <p:txBody>
          <a:bodyPr lIns="288000" tIns="288000" rIns="288000" bIns="28800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add text.</a:t>
            </a:r>
          </a:p>
          <a:p>
            <a:pPr lvl="0"/>
            <a:endParaRPr lang="en-GB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F0211B0-4FD5-0C4A-BCED-B5CFDB6F03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63" y="4226033"/>
            <a:ext cx="4289115" cy="2081264"/>
          </a:xfrm>
          <a:prstGeom prst="rect">
            <a:avLst/>
          </a:prstGeom>
        </p:spPr>
        <p:txBody>
          <a:bodyPr lIns="288000" tIns="288000" rIns="288000" bIns="288000" anchor="ctr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8EBD1E2E-6D53-B14F-8A9B-3CCFB343FE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43414" y="4226033"/>
            <a:ext cx="4289115" cy="2081264"/>
          </a:xfrm>
          <a:prstGeom prst="rect">
            <a:avLst/>
          </a:prstGeom>
        </p:spPr>
        <p:txBody>
          <a:bodyPr lIns="288000" tIns="288000" rIns="288000" bIns="288000" anchor="ctr"/>
          <a:lstStyle>
            <a:lvl1pPr marL="0" indent="0">
              <a:buNone/>
              <a:defRPr lang="en-GB" sz="16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76D587F2-527A-8C48-9723-3349AC62A0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34428" y="2798613"/>
            <a:ext cx="2508985" cy="2512041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800" b="1" i="0" smtClean="0">
                <a:solidFill>
                  <a:schemeClr val="accent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GB"/>
          </a:p>
        </p:txBody>
      </p:sp>
      <p:pic>
        <p:nvPicPr>
          <p:cNvPr id="16" name="Graphic 6" descr="Wavehill logo with strapline: Ymchwil cymdeithasol ac economaidd">
            <a:extLst>
              <a:ext uri="{FF2B5EF4-FFF2-40B4-BE49-F238E27FC236}">
                <a16:creationId xmlns:a16="http://schemas.microsoft.com/office/drawing/2014/main" id="{888D4AD3-364B-0841-911E-7AC81AD352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1138" y="450603"/>
            <a:ext cx="1800000" cy="5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13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0550EE23-C72F-CF47-A591-C5F0DE75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296800" y="5962801"/>
            <a:ext cx="895200" cy="895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A485572-8003-1B4B-8FA8-6F045E75C0D6}"/>
              </a:ext>
            </a:extLst>
          </p:cNvPr>
          <p:cNvSpPr txBox="1"/>
          <p:nvPr userDrawn="1"/>
        </p:nvSpPr>
        <p:spPr>
          <a:xfrm>
            <a:off x="11641138" y="6308724"/>
            <a:ext cx="550862" cy="549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fld id="{97A26D63-978B-1E41-B27A-7F99DDA67FBA}" type="slidenum">
              <a:rPr lang="en-GB" b="1" smtClean="0"/>
              <a:t>‹#›</a:t>
            </a:fld>
            <a:endParaRPr lang="en-GB" b="1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275E241B-B18B-ED4C-81A1-B4895B57FF8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0861" y="549275"/>
            <a:ext cx="5369564" cy="5771991"/>
          </a:xfrm>
          <a:custGeom>
            <a:avLst/>
            <a:gdLst>
              <a:gd name="connsiteX0" fmla="*/ 358985 w 5369564"/>
              <a:gd name="connsiteY0" fmla="*/ 0 h 5771991"/>
              <a:gd name="connsiteX1" fmla="*/ 5010572 w 5369564"/>
              <a:gd name="connsiteY1" fmla="*/ 0 h 5771991"/>
              <a:gd name="connsiteX2" fmla="*/ 5369557 w 5369564"/>
              <a:gd name="connsiteY2" fmla="*/ 359005 h 5771991"/>
              <a:gd name="connsiteX3" fmla="*/ 5369557 w 5369564"/>
              <a:gd name="connsiteY3" fmla="*/ 5412986 h 5771991"/>
              <a:gd name="connsiteX4" fmla="*/ 5010572 w 5369564"/>
              <a:gd name="connsiteY4" fmla="*/ 5771991 h 5771991"/>
              <a:gd name="connsiteX5" fmla="*/ 358985 w 5369564"/>
              <a:gd name="connsiteY5" fmla="*/ 5771991 h 5771991"/>
              <a:gd name="connsiteX6" fmla="*/ 0 w 5369564"/>
              <a:gd name="connsiteY6" fmla="*/ 5411718 h 5771991"/>
              <a:gd name="connsiteX7" fmla="*/ 0 w 5369564"/>
              <a:gd name="connsiteY7" fmla="*/ 359005 h 5771991"/>
              <a:gd name="connsiteX8" fmla="*/ 358985 w 5369564"/>
              <a:gd name="connsiteY8" fmla="*/ 0 h 577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69564" h="5771991">
                <a:moveTo>
                  <a:pt x="358985" y="0"/>
                </a:moveTo>
                <a:lnTo>
                  <a:pt x="5010572" y="0"/>
                </a:lnTo>
                <a:cubicBezTo>
                  <a:pt x="5209726" y="0"/>
                  <a:pt x="5370825" y="161108"/>
                  <a:pt x="5369557" y="359005"/>
                </a:cubicBezTo>
                <a:lnTo>
                  <a:pt x="5369557" y="5412986"/>
                </a:lnTo>
                <a:cubicBezTo>
                  <a:pt x="5369557" y="5610883"/>
                  <a:pt x="5209726" y="5771991"/>
                  <a:pt x="5010572" y="5771991"/>
                </a:cubicBezTo>
                <a:lnTo>
                  <a:pt x="358985" y="5771991"/>
                </a:lnTo>
                <a:cubicBezTo>
                  <a:pt x="161099" y="5771991"/>
                  <a:pt x="0" y="5610883"/>
                  <a:pt x="0" y="5411718"/>
                </a:cubicBezTo>
                <a:lnTo>
                  <a:pt x="0" y="359005"/>
                </a:lnTo>
                <a:cubicBezTo>
                  <a:pt x="0" y="161108"/>
                  <a:pt x="161099" y="0"/>
                  <a:pt x="358985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image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3B5B591-EA1D-804A-A2B1-2A732495A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280581" y="1330173"/>
            <a:ext cx="1440000" cy="1440000"/>
          </a:xfrm>
          <a:prstGeom prst="rect">
            <a:avLst/>
          </a:prstGeom>
        </p:spPr>
      </p:pic>
      <p:sp>
        <p:nvSpPr>
          <p:cNvPr id="37" name="Picture Placeholder 5">
            <a:extLst>
              <a:ext uri="{FF2B5EF4-FFF2-40B4-BE49-F238E27FC236}">
                <a16:creationId xmlns:a16="http://schemas.microsoft.com/office/drawing/2014/main" id="{742F0189-4412-0747-990B-DEF683230F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1577" y="1330173"/>
            <a:ext cx="1440000" cy="1440000"/>
          </a:xfrm>
          <a:prstGeom prst="rect">
            <a:avLst/>
          </a:prstGeom>
        </p:spPr>
        <p:txBody>
          <a:bodyPr lIns="180000" tIns="180000" rIns="180000" bIns="180000"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insert icon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39431551-ECC5-F04D-9389-2B68E11E2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271576" y="3136190"/>
            <a:ext cx="5369561" cy="1998764"/>
          </a:xfrm>
          <a:prstGeom prst="rect">
            <a:avLst/>
          </a:prstGeom>
        </p:spPr>
      </p:pic>
      <p:sp>
        <p:nvSpPr>
          <p:cNvPr id="39" name="Title 8">
            <a:extLst>
              <a:ext uri="{FF2B5EF4-FFF2-40B4-BE49-F238E27FC236}">
                <a16:creationId xmlns:a16="http://schemas.microsoft.com/office/drawing/2014/main" id="{A25BBCA1-5A3D-4648-A028-63013E9CF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1574" y="3136188"/>
            <a:ext cx="5369564" cy="1998765"/>
          </a:xfrm>
          <a:prstGeom prst="rect">
            <a:avLst/>
          </a:prstGeom>
        </p:spPr>
        <p:txBody>
          <a:bodyPr lIns="288000" tIns="288000" rIns="288000" bIns="28800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GB"/>
              <a:t>Click to insert section title.</a:t>
            </a:r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DE6F579D-00CD-3543-ADFA-A36706EB65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1138" y="450603"/>
            <a:ext cx="1799999" cy="5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814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0550EE23-C72F-CF47-A591-C5F0DE75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296800" y="5962801"/>
            <a:ext cx="895200" cy="895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A485572-8003-1B4B-8FA8-6F045E75C0D6}"/>
              </a:ext>
            </a:extLst>
          </p:cNvPr>
          <p:cNvSpPr txBox="1"/>
          <p:nvPr userDrawn="1"/>
        </p:nvSpPr>
        <p:spPr>
          <a:xfrm>
            <a:off x="11641138" y="6308724"/>
            <a:ext cx="550862" cy="549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fld id="{97A26D63-978B-1E41-B27A-7F99DDA67FBA}" type="slidenum">
              <a:rPr lang="en-GB" b="1" smtClean="0"/>
              <a:t>‹#›</a:t>
            </a:fld>
            <a:endParaRPr lang="en-GB" b="1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275E241B-B18B-ED4C-81A1-B4895B57FF8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0861" y="549275"/>
            <a:ext cx="5369564" cy="5771991"/>
          </a:xfrm>
          <a:custGeom>
            <a:avLst/>
            <a:gdLst>
              <a:gd name="connsiteX0" fmla="*/ 358985 w 5369564"/>
              <a:gd name="connsiteY0" fmla="*/ 0 h 5771991"/>
              <a:gd name="connsiteX1" fmla="*/ 5010572 w 5369564"/>
              <a:gd name="connsiteY1" fmla="*/ 0 h 5771991"/>
              <a:gd name="connsiteX2" fmla="*/ 5369557 w 5369564"/>
              <a:gd name="connsiteY2" fmla="*/ 359005 h 5771991"/>
              <a:gd name="connsiteX3" fmla="*/ 5369557 w 5369564"/>
              <a:gd name="connsiteY3" fmla="*/ 5412986 h 5771991"/>
              <a:gd name="connsiteX4" fmla="*/ 5010572 w 5369564"/>
              <a:gd name="connsiteY4" fmla="*/ 5771991 h 5771991"/>
              <a:gd name="connsiteX5" fmla="*/ 358985 w 5369564"/>
              <a:gd name="connsiteY5" fmla="*/ 5771991 h 5771991"/>
              <a:gd name="connsiteX6" fmla="*/ 0 w 5369564"/>
              <a:gd name="connsiteY6" fmla="*/ 5411718 h 5771991"/>
              <a:gd name="connsiteX7" fmla="*/ 0 w 5369564"/>
              <a:gd name="connsiteY7" fmla="*/ 359005 h 5771991"/>
              <a:gd name="connsiteX8" fmla="*/ 358985 w 5369564"/>
              <a:gd name="connsiteY8" fmla="*/ 0 h 577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69564" h="5771991">
                <a:moveTo>
                  <a:pt x="358985" y="0"/>
                </a:moveTo>
                <a:lnTo>
                  <a:pt x="5010572" y="0"/>
                </a:lnTo>
                <a:cubicBezTo>
                  <a:pt x="5209726" y="0"/>
                  <a:pt x="5370825" y="161108"/>
                  <a:pt x="5369557" y="359005"/>
                </a:cubicBezTo>
                <a:lnTo>
                  <a:pt x="5369557" y="5412986"/>
                </a:lnTo>
                <a:cubicBezTo>
                  <a:pt x="5369557" y="5610883"/>
                  <a:pt x="5209726" y="5771991"/>
                  <a:pt x="5010572" y="5771991"/>
                </a:cubicBezTo>
                <a:lnTo>
                  <a:pt x="358985" y="5771991"/>
                </a:lnTo>
                <a:cubicBezTo>
                  <a:pt x="161099" y="5771991"/>
                  <a:pt x="0" y="5610883"/>
                  <a:pt x="0" y="5411718"/>
                </a:cubicBezTo>
                <a:lnTo>
                  <a:pt x="0" y="359005"/>
                </a:lnTo>
                <a:cubicBezTo>
                  <a:pt x="0" y="161108"/>
                  <a:pt x="161099" y="0"/>
                  <a:pt x="358985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insert image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3B5B591-EA1D-804A-A2B1-2A732495A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280581" y="1330173"/>
            <a:ext cx="1440000" cy="1440000"/>
          </a:xfrm>
          <a:prstGeom prst="rect">
            <a:avLst/>
          </a:prstGeom>
        </p:spPr>
      </p:pic>
      <p:sp>
        <p:nvSpPr>
          <p:cNvPr id="37" name="Picture Placeholder 5">
            <a:extLst>
              <a:ext uri="{FF2B5EF4-FFF2-40B4-BE49-F238E27FC236}">
                <a16:creationId xmlns:a16="http://schemas.microsoft.com/office/drawing/2014/main" id="{742F0189-4412-0747-990B-DEF683230F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1577" y="1330173"/>
            <a:ext cx="1440000" cy="1440000"/>
          </a:xfrm>
          <a:prstGeom prst="rect">
            <a:avLst/>
          </a:prstGeom>
        </p:spPr>
        <p:txBody>
          <a:bodyPr lIns="180000" tIns="180000" rIns="180000" bIns="18000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icon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39431551-ECC5-F04D-9389-2B68E11E2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271576" y="3136190"/>
            <a:ext cx="5369561" cy="1998764"/>
          </a:xfrm>
          <a:prstGeom prst="rect">
            <a:avLst/>
          </a:prstGeom>
        </p:spPr>
      </p:pic>
      <p:sp>
        <p:nvSpPr>
          <p:cNvPr id="39" name="Title 8">
            <a:extLst>
              <a:ext uri="{FF2B5EF4-FFF2-40B4-BE49-F238E27FC236}">
                <a16:creationId xmlns:a16="http://schemas.microsoft.com/office/drawing/2014/main" id="{A25BBCA1-5A3D-4648-A028-63013E9CF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1574" y="3136188"/>
            <a:ext cx="5369564" cy="1998765"/>
          </a:xfrm>
          <a:prstGeom prst="rect">
            <a:avLst/>
          </a:prstGeom>
        </p:spPr>
        <p:txBody>
          <a:bodyPr lIns="288000" tIns="288000" rIns="288000" bIns="28800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GB"/>
              <a:t>Click to insert section title.</a:t>
            </a:r>
          </a:p>
        </p:txBody>
      </p:sp>
      <p:pic>
        <p:nvPicPr>
          <p:cNvPr id="10" name="Graphic 6" descr="Wavehill logo with strapline: Ymchwil cymdeithasol ac economaidd">
            <a:extLst>
              <a:ext uri="{FF2B5EF4-FFF2-40B4-BE49-F238E27FC236}">
                <a16:creationId xmlns:a16="http://schemas.microsoft.com/office/drawing/2014/main" id="{6407EC3D-25C5-AC47-95EC-7044FBFFB1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1138" y="450603"/>
            <a:ext cx="1800000" cy="5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66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0550EE23-C72F-CF47-A591-C5F0DE75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296800" y="5962801"/>
            <a:ext cx="895200" cy="895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A485572-8003-1B4B-8FA8-6F045E75C0D6}"/>
              </a:ext>
            </a:extLst>
          </p:cNvPr>
          <p:cNvSpPr txBox="1"/>
          <p:nvPr userDrawn="1"/>
        </p:nvSpPr>
        <p:spPr>
          <a:xfrm>
            <a:off x="11641138" y="6308724"/>
            <a:ext cx="550862" cy="549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fld id="{97A26D63-978B-1E41-B27A-7F99DDA67FBA}" type="slidenum">
              <a:rPr lang="en-GB" b="1" smtClean="0"/>
              <a:t>‹#›</a:t>
            </a:fld>
            <a:endParaRPr lang="en-GB" b="1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275E241B-B18B-ED4C-81A1-B4895B57FF8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0861" y="549275"/>
            <a:ext cx="5369564" cy="5771991"/>
          </a:xfrm>
          <a:custGeom>
            <a:avLst/>
            <a:gdLst>
              <a:gd name="connsiteX0" fmla="*/ 358985 w 5369564"/>
              <a:gd name="connsiteY0" fmla="*/ 0 h 5771991"/>
              <a:gd name="connsiteX1" fmla="*/ 5010572 w 5369564"/>
              <a:gd name="connsiteY1" fmla="*/ 0 h 5771991"/>
              <a:gd name="connsiteX2" fmla="*/ 5369557 w 5369564"/>
              <a:gd name="connsiteY2" fmla="*/ 359005 h 5771991"/>
              <a:gd name="connsiteX3" fmla="*/ 5369557 w 5369564"/>
              <a:gd name="connsiteY3" fmla="*/ 5412986 h 5771991"/>
              <a:gd name="connsiteX4" fmla="*/ 5010572 w 5369564"/>
              <a:gd name="connsiteY4" fmla="*/ 5771991 h 5771991"/>
              <a:gd name="connsiteX5" fmla="*/ 358985 w 5369564"/>
              <a:gd name="connsiteY5" fmla="*/ 5771991 h 5771991"/>
              <a:gd name="connsiteX6" fmla="*/ 0 w 5369564"/>
              <a:gd name="connsiteY6" fmla="*/ 5411718 h 5771991"/>
              <a:gd name="connsiteX7" fmla="*/ 0 w 5369564"/>
              <a:gd name="connsiteY7" fmla="*/ 359005 h 5771991"/>
              <a:gd name="connsiteX8" fmla="*/ 358985 w 5369564"/>
              <a:gd name="connsiteY8" fmla="*/ 0 h 577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69564" h="5771991">
                <a:moveTo>
                  <a:pt x="358985" y="0"/>
                </a:moveTo>
                <a:lnTo>
                  <a:pt x="5010572" y="0"/>
                </a:lnTo>
                <a:cubicBezTo>
                  <a:pt x="5209726" y="0"/>
                  <a:pt x="5370825" y="161108"/>
                  <a:pt x="5369557" y="359005"/>
                </a:cubicBezTo>
                <a:lnTo>
                  <a:pt x="5369557" y="5412986"/>
                </a:lnTo>
                <a:cubicBezTo>
                  <a:pt x="5369557" y="5610883"/>
                  <a:pt x="5209726" y="5771991"/>
                  <a:pt x="5010572" y="5771991"/>
                </a:cubicBezTo>
                <a:lnTo>
                  <a:pt x="358985" y="5771991"/>
                </a:lnTo>
                <a:cubicBezTo>
                  <a:pt x="161099" y="5771991"/>
                  <a:pt x="0" y="5610883"/>
                  <a:pt x="0" y="5411718"/>
                </a:cubicBezTo>
                <a:lnTo>
                  <a:pt x="0" y="359005"/>
                </a:lnTo>
                <a:cubicBezTo>
                  <a:pt x="0" y="161108"/>
                  <a:pt x="161099" y="0"/>
                  <a:pt x="358985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image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3B5B591-EA1D-804A-A2B1-2A732495A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280581" y="1330173"/>
            <a:ext cx="1440000" cy="1440000"/>
          </a:xfrm>
          <a:prstGeom prst="rect">
            <a:avLst/>
          </a:prstGeom>
        </p:spPr>
      </p:pic>
      <p:sp>
        <p:nvSpPr>
          <p:cNvPr id="37" name="Picture Placeholder 5">
            <a:extLst>
              <a:ext uri="{FF2B5EF4-FFF2-40B4-BE49-F238E27FC236}">
                <a16:creationId xmlns:a16="http://schemas.microsoft.com/office/drawing/2014/main" id="{742F0189-4412-0747-990B-DEF683230F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1577" y="1330173"/>
            <a:ext cx="1440000" cy="1440000"/>
          </a:xfrm>
          <a:prstGeom prst="rect">
            <a:avLst/>
          </a:prstGeom>
        </p:spPr>
        <p:txBody>
          <a:bodyPr lIns="180000" tIns="180000" rIns="180000" bIns="180000"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insert icon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39431551-ECC5-F04D-9389-2B68E11E2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271576" y="3136190"/>
            <a:ext cx="5369561" cy="1998764"/>
          </a:xfrm>
          <a:prstGeom prst="rect">
            <a:avLst/>
          </a:prstGeom>
        </p:spPr>
      </p:pic>
      <p:sp>
        <p:nvSpPr>
          <p:cNvPr id="39" name="Title 8">
            <a:extLst>
              <a:ext uri="{FF2B5EF4-FFF2-40B4-BE49-F238E27FC236}">
                <a16:creationId xmlns:a16="http://schemas.microsoft.com/office/drawing/2014/main" id="{A25BBCA1-5A3D-4648-A028-63013E9CF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0582" y="3136188"/>
            <a:ext cx="5360556" cy="1998765"/>
          </a:xfrm>
          <a:prstGeom prst="rect">
            <a:avLst/>
          </a:prstGeom>
        </p:spPr>
        <p:txBody>
          <a:bodyPr lIns="288000" tIns="288000" rIns="288000" bIns="28800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GB"/>
              <a:t>Click to insert section title.</a:t>
            </a:r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9DE4C989-E82B-E843-8725-065001A27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1138" y="450603"/>
            <a:ext cx="1799999" cy="5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727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0550EE23-C72F-CF47-A591-C5F0DE75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296800" y="5962801"/>
            <a:ext cx="895200" cy="895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A485572-8003-1B4B-8FA8-6F045E75C0D6}"/>
              </a:ext>
            </a:extLst>
          </p:cNvPr>
          <p:cNvSpPr txBox="1"/>
          <p:nvPr userDrawn="1"/>
        </p:nvSpPr>
        <p:spPr>
          <a:xfrm>
            <a:off x="11641138" y="6308724"/>
            <a:ext cx="550862" cy="549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fld id="{97A26D63-978B-1E41-B27A-7F99DDA67FBA}" type="slidenum">
              <a:rPr lang="en-GB" b="1" smtClean="0"/>
              <a:t>‹#›</a:t>
            </a:fld>
            <a:endParaRPr lang="en-GB" b="1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275E241B-B18B-ED4C-81A1-B4895B57FF8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0861" y="549275"/>
            <a:ext cx="5369564" cy="5771991"/>
          </a:xfrm>
          <a:custGeom>
            <a:avLst/>
            <a:gdLst>
              <a:gd name="connsiteX0" fmla="*/ 358985 w 5369564"/>
              <a:gd name="connsiteY0" fmla="*/ 0 h 5771991"/>
              <a:gd name="connsiteX1" fmla="*/ 5010572 w 5369564"/>
              <a:gd name="connsiteY1" fmla="*/ 0 h 5771991"/>
              <a:gd name="connsiteX2" fmla="*/ 5369557 w 5369564"/>
              <a:gd name="connsiteY2" fmla="*/ 359005 h 5771991"/>
              <a:gd name="connsiteX3" fmla="*/ 5369557 w 5369564"/>
              <a:gd name="connsiteY3" fmla="*/ 5412986 h 5771991"/>
              <a:gd name="connsiteX4" fmla="*/ 5010572 w 5369564"/>
              <a:gd name="connsiteY4" fmla="*/ 5771991 h 5771991"/>
              <a:gd name="connsiteX5" fmla="*/ 358985 w 5369564"/>
              <a:gd name="connsiteY5" fmla="*/ 5771991 h 5771991"/>
              <a:gd name="connsiteX6" fmla="*/ 0 w 5369564"/>
              <a:gd name="connsiteY6" fmla="*/ 5411718 h 5771991"/>
              <a:gd name="connsiteX7" fmla="*/ 0 w 5369564"/>
              <a:gd name="connsiteY7" fmla="*/ 359005 h 5771991"/>
              <a:gd name="connsiteX8" fmla="*/ 358985 w 5369564"/>
              <a:gd name="connsiteY8" fmla="*/ 0 h 577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69564" h="5771991">
                <a:moveTo>
                  <a:pt x="358985" y="0"/>
                </a:moveTo>
                <a:lnTo>
                  <a:pt x="5010572" y="0"/>
                </a:lnTo>
                <a:cubicBezTo>
                  <a:pt x="5209726" y="0"/>
                  <a:pt x="5370825" y="161108"/>
                  <a:pt x="5369557" y="359005"/>
                </a:cubicBezTo>
                <a:lnTo>
                  <a:pt x="5369557" y="5412986"/>
                </a:lnTo>
                <a:cubicBezTo>
                  <a:pt x="5369557" y="5610883"/>
                  <a:pt x="5209726" y="5771991"/>
                  <a:pt x="5010572" y="5771991"/>
                </a:cubicBezTo>
                <a:lnTo>
                  <a:pt x="358985" y="5771991"/>
                </a:lnTo>
                <a:cubicBezTo>
                  <a:pt x="161099" y="5771991"/>
                  <a:pt x="0" y="5610883"/>
                  <a:pt x="0" y="5411718"/>
                </a:cubicBezTo>
                <a:lnTo>
                  <a:pt x="0" y="359005"/>
                </a:lnTo>
                <a:cubicBezTo>
                  <a:pt x="0" y="161108"/>
                  <a:pt x="161099" y="0"/>
                  <a:pt x="358985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insert image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3B5B591-EA1D-804A-A2B1-2A732495A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280581" y="1330173"/>
            <a:ext cx="1440000" cy="1440000"/>
          </a:xfrm>
          <a:prstGeom prst="rect">
            <a:avLst/>
          </a:prstGeom>
        </p:spPr>
      </p:pic>
      <p:sp>
        <p:nvSpPr>
          <p:cNvPr id="37" name="Picture Placeholder 5">
            <a:extLst>
              <a:ext uri="{FF2B5EF4-FFF2-40B4-BE49-F238E27FC236}">
                <a16:creationId xmlns:a16="http://schemas.microsoft.com/office/drawing/2014/main" id="{742F0189-4412-0747-990B-DEF683230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1576" y="1330173"/>
            <a:ext cx="1439999" cy="1440000"/>
          </a:xfrm>
          <a:prstGeom prst="rect">
            <a:avLst/>
          </a:prstGeom>
        </p:spPr>
        <p:txBody>
          <a:bodyPr lIns="180000" tIns="180000" rIns="180000" bIns="180000"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icon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39431551-ECC5-F04D-9389-2B68E11E2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271576" y="3136190"/>
            <a:ext cx="5369561" cy="1998764"/>
          </a:xfrm>
          <a:prstGeom prst="rect">
            <a:avLst/>
          </a:prstGeom>
        </p:spPr>
      </p:pic>
      <p:sp>
        <p:nvSpPr>
          <p:cNvPr id="39" name="Title 8">
            <a:extLst>
              <a:ext uri="{FF2B5EF4-FFF2-40B4-BE49-F238E27FC236}">
                <a16:creationId xmlns:a16="http://schemas.microsoft.com/office/drawing/2014/main" id="{A25BBCA1-5A3D-4648-A028-63013E9CF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0582" y="3136188"/>
            <a:ext cx="5360556" cy="1998765"/>
          </a:xfrm>
          <a:prstGeom prst="rect">
            <a:avLst/>
          </a:prstGeom>
        </p:spPr>
        <p:txBody>
          <a:bodyPr lIns="288000" tIns="288000" rIns="288000" bIns="28800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400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GB"/>
              <a:t>Click to insert section title.</a:t>
            </a:r>
          </a:p>
        </p:txBody>
      </p:sp>
      <p:pic>
        <p:nvPicPr>
          <p:cNvPr id="10" name="Graphic 6" descr="Wavehill logo with strapline: Ymchwil cymdeithasol ac economaidd">
            <a:extLst>
              <a:ext uri="{FF2B5EF4-FFF2-40B4-BE49-F238E27FC236}">
                <a16:creationId xmlns:a16="http://schemas.microsoft.com/office/drawing/2014/main" id="{09536BA6-31CE-9E40-B715-BCA005F8A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1138" y="450603"/>
            <a:ext cx="1800000" cy="5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533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Out Tex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0550EE23-C72F-CF47-A591-C5F0DE75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296800" y="5962801"/>
            <a:ext cx="895200" cy="895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A485572-8003-1B4B-8FA8-6F045E75C0D6}"/>
              </a:ext>
            </a:extLst>
          </p:cNvPr>
          <p:cNvSpPr txBox="1"/>
          <p:nvPr userDrawn="1"/>
        </p:nvSpPr>
        <p:spPr>
          <a:xfrm>
            <a:off x="11641138" y="6308724"/>
            <a:ext cx="550862" cy="549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fld id="{97A26D63-978B-1E41-B27A-7F99DDA67FBA}" type="slidenum">
              <a:rPr lang="en-GB" b="1" smtClean="0"/>
              <a:t>‹#›</a:t>
            </a:fld>
            <a:endParaRPr lang="en-GB" b="1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9A73D4E-1E26-B040-9940-C5BEBAAF9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50862" y="1207630"/>
            <a:ext cx="7228346" cy="2160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748CD495-B40A-8F41-8526-524996C9E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3413125" y="3703744"/>
            <a:ext cx="7228346" cy="2160000"/>
          </a:xfrm>
          <a:prstGeom prst="rect">
            <a:avLst/>
          </a:prstGeom>
        </p:spPr>
      </p:pic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44EB6281-543C-D24B-A0B0-8C74AA831B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207631"/>
            <a:ext cx="7228344" cy="2159999"/>
          </a:xfrm>
          <a:prstGeom prst="rect">
            <a:avLst/>
          </a:prstGeom>
        </p:spPr>
        <p:txBody>
          <a:bodyPr lIns="288000" tIns="288000" rIns="288000" bIns="288000" anchor="ctr">
            <a:normAutofit/>
          </a:bodyPr>
          <a:lstStyle>
            <a:lvl1pPr marL="0" indent="0">
              <a:buNone/>
              <a:defRPr lang="en-GB" sz="4500" b="0" i="0" smtClean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C6B58A3-DF15-0848-87C0-AE4BBC653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3126" y="3703745"/>
            <a:ext cx="7228345" cy="2159999"/>
          </a:xfrm>
          <a:prstGeom prst="rect">
            <a:avLst/>
          </a:prstGeom>
        </p:spPr>
        <p:txBody>
          <a:bodyPr lIns="288000" tIns="288000" rIns="288000" bIns="288000" anchor="ctr">
            <a:normAutofit/>
          </a:bodyPr>
          <a:lstStyle>
            <a:lvl1pPr marL="0" indent="0">
              <a:buNone/>
              <a:defRPr lang="en-GB" sz="4500" b="0" i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AF0D1DE3-9790-6641-A598-BBAC12574C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1138" y="450603"/>
            <a:ext cx="1799999" cy="5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368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Out Tex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EB2C40C-5F48-EA4C-820E-DE0D32FC37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0862" y="3703744"/>
            <a:ext cx="2497165" cy="2598664"/>
          </a:xfrm>
          <a:custGeom>
            <a:avLst/>
            <a:gdLst>
              <a:gd name="connsiteX0" fmla="*/ 357822 w 2497165"/>
              <a:gd name="connsiteY0" fmla="*/ 0 h 2598664"/>
              <a:gd name="connsiteX1" fmla="*/ 2139344 w 2497165"/>
              <a:gd name="connsiteY1" fmla="*/ 0 h 2598664"/>
              <a:gd name="connsiteX2" fmla="*/ 2497165 w 2497165"/>
              <a:gd name="connsiteY2" fmla="*/ 357869 h 2598664"/>
              <a:gd name="connsiteX3" fmla="*/ 2497165 w 2497165"/>
              <a:gd name="connsiteY3" fmla="*/ 2240789 h 2598664"/>
              <a:gd name="connsiteX4" fmla="*/ 2139344 w 2497165"/>
              <a:gd name="connsiteY4" fmla="*/ 2598657 h 2598664"/>
              <a:gd name="connsiteX5" fmla="*/ 357822 w 2497165"/>
              <a:gd name="connsiteY5" fmla="*/ 2598657 h 2598664"/>
              <a:gd name="connsiteX6" fmla="*/ 0 w 2497165"/>
              <a:gd name="connsiteY6" fmla="*/ 2242053 h 2598664"/>
              <a:gd name="connsiteX7" fmla="*/ 0 w 2497165"/>
              <a:gd name="connsiteY7" fmla="*/ 357869 h 2598664"/>
              <a:gd name="connsiteX8" fmla="*/ 357822 w 2497165"/>
              <a:gd name="connsiteY8" fmla="*/ 0 h 259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7165" h="2598664">
                <a:moveTo>
                  <a:pt x="357822" y="0"/>
                </a:moveTo>
                <a:lnTo>
                  <a:pt x="2139344" y="0"/>
                </a:lnTo>
                <a:cubicBezTo>
                  <a:pt x="2337852" y="0"/>
                  <a:pt x="2497165" y="160598"/>
                  <a:pt x="2497165" y="357869"/>
                </a:cubicBezTo>
                <a:lnTo>
                  <a:pt x="2497165" y="2240789"/>
                </a:lnTo>
                <a:cubicBezTo>
                  <a:pt x="2497165" y="2439324"/>
                  <a:pt x="2336588" y="2598657"/>
                  <a:pt x="2139344" y="2598657"/>
                </a:cubicBezTo>
                <a:lnTo>
                  <a:pt x="357822" y="2598657"/>
                </a:lnTo>
                <a:cubicBezTo>
                  <a:pt x="160577" y="2599922"/>
                  <a:pt x="0" y="2439324"/>
                  <a:pt x="0" y="2242053"/>
                </a:cubicBezTo>
                <a:lnTo>
                  <a:pt x="0" y="357869"/>
                </a:lnTo>
                <a:cubicBezTo>
                  <a:pt x="0" y="160598"/>
                  <a:pt x="160577" y="0"/>
                  <a:pt x="357822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image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550EE23-C72F-CF47-A591-C5F0DE75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296800" y="5962801"/>
            <a:ext cx="895200" cy="895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A485572-8003-1B4B-8FA8-6F045E75C0D6}"/>
              </a:ext>
            </a:extLst>
          </p:cNvPr>
          <p:cNvSpPr txBox="1"/>
          <p:nvPr userDrawn="1"/>
        </p:nvSpPr>
        <p:spPr>
          <a:xfrm>
            <a:off x="11641138" y="6308724"/>
            <a:ext cx="550862" cy="549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fld id="{97A26D63-978B-1E41-B27A-7F99DDA67FBA}" type="slidenum">
              <a:rPr lang="en-GB" b="1" smtClean="0"/>
              <a:t>‹#›</a:t>
            </a:fld>
            <a:endParaRPr lang="en-GB" b="1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748CD495-B40A-8F41-8526-524996C9E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3413125" y="3703744"/>
            <a:ext cx="7228346" cy="2160000"/>
          </a:xfrm>
          <a:prstGeom prst="rect">
            <a:avLst/>
          </a:prstGeom>
        </p:spPr>
      </p:pic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C6B58A3-DF15-0848-87C0-AE4BBC653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3126" y="3703745"/>
            <a:ext cx="7228345" cy="2159999"/>
          </a:xfrm>
          <a:prstGeom prst="rect">
            <a:avLst/>
          </a:prstGeom>
        </p:spPr>
        <p:txBody>
          <a:bodyPr lIns="288000" tIns="288000" rIns="288000" bIns="288000" anchor="ctr">
            <a:normAutofit/>
          </a:bodyPr>
          <a:lstStyle>
            <a:lvl1pPr marL="0" indent="0">
              <a:buNone/>
              <a:defRPr lang="en-GB" sz="4500" b="0" i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4AE8561-90E4-0B4C-9A2F-61C1C90E9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50862" y="1207630"/>
            <a:ext cx="7228346" cy="2160000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B9DFA16-2DF2-0E43-9B70-F2E23601D2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207631"/>
            <a:ext cx="7228344" cy="2159999"/>
          </a:xfrm>
          <a:prstGeom prst="rect">
            <a:avLst/>
          </a:prstGeom>
        </p:spPr>
        <p:txBody>
          <a:bodyPr lIns="288000" tIns="288000" rIns="288000" bIns="288000" anchor="ctr">
            <a:normAutofit/>
          </a:bodyPr>
          <a:lstStyle>
            <a:lvl1pPr marL="0" indent="0">
              <a:buNone/>
              <a:defRPr lang="en-GB" sz="4500" b="0" i="0" smtClean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BCF02D88-719E-8D49-8C96-353E12B13F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1138" y="450603"/>
            <a:ext cx="1799999" cy="5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086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Out Tex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0550EE23-C72F-CF47-A591-C5F0DE75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296800" y="5962801"/>
            <a:ext cx="895200" cy="895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A485572-8003-1B4B-8FA8-6F045E75C0D6}"/>
              </a:ext>
            </a:extLst>
          </p:cNvPr>
          <p:cNvSpPr txBox="1"/>
          <p:nvPr userDrawn="1"/>
        </p:nvSpPr>
        <p:spPr>
          <a:xfrm>
            <a:off x="11641138" y="6308724"/>
            <a:ext cx="550862" cy="549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fld id="{97A26D63-978B-1E41-B27A-7F99DDA67FBA}" type="slidenum">
              <a:rPr lang="en-GB" b="1" smtClean="0"/>
              <a:t>‹#›</a:t>
            </a:fld>
            <a:endParaRPr lang="en-GB" b="1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9A73D4E-1E26-B040-9940-C5BEBAAF9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50862" y="1207630"/>
            <a:ext cx="7228346" cy="2160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748CD495-B40A-8F41-8526-524996C9E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3413125" y="3703744"/>
            <a:ext cx="7228346" cy="2160000"/>
          </a:xfrm>
          <a:prstGeom prst="rect">
            <a:avLst/>
          </a:prstGeom>
        </p:spPr>
      </p:pic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44EB6281-543C-D24B-A0B0-8C74AA831B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2" y="1207631"/>
            <a:ext cx="7228345" cy="2159999"/>
          </a:xfrm>
          <a:prstGeom prst="rect">
            <a:avLst/>
          </a:prstGeom>
        </p:spPr>
        <p:txBody>
          <a:bodyPr lIns="288000" tIns="288000" rIns="288000" bIns="288000" anchor="ctr">
            <a:normAutofit/>
          </a:bodyPr>
          <a:lstStyle>
            <a:lvl1pPr marL="0" indent="0">
              <a:buNone/>
              <a:defRPr lang="en-GB" sz="45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C6B58A3-DF15-0848-87C0-AE4BBC653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3126" y="3703745"/>
            <a:ext cx="7228345" cy="2159999"/>
          </a:xfrm>
          <a:prstGeom prst="rect">
            <a:avLst/>
          </a:prstGeom>
        </p:spPr>
        <p:txBody>
          <a:bodyPr lIns="288000" tIns="288000" rIns="288000" bIns="288000" anchor="ctr">
            <a:normAutofit/>
          </a:bodyPr>
          <a:lstStyle>
            <a:lvl1pPr marL="0" indent="0">
              <a:buNone/>
              <a:defRPr lang="en-GB" sz="4500" b="0" i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pic>
        <p:nvPicPr>
          <p:cNvPr id="9" name="Graphic 6" descr="Wavehill logo with strapline: Ymchwil cymdeithasol ac economaidd">
            <a:extLst>
              <a:ext uri="{FF2B5EF4-FFF2-40B4-BE49-F238E27FC236}">
                <a16:creationId xmlns:a16="http://schemas.microsoft.com/office/drawing/2014/main" id="{10248017-C6C1-6D4C-918D-C8FFA9470D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1138" y="450603"/>
            <a:ext cx="1800000" cy="5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159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Out Tex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EB2C40C-5F48-EA4C-820E-DE0D32FC37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0862" y="3703744"/>
            <a:ext cx="2497165" cy="2598664"/>
          </a:xfrm>
          <a:custGeom>
            <a:avLst/>
            <a:gdLst>
              <a:gd name="connsiteX0" fmla="*/ 357822 w 2497165"/>
              <a:gd name="connsiteY0" fmla="*/ 0 h 2598664"/>
              <a:gd name="connsiteX1" fmla="*/ 2139344 w 2497165"/>
              <a:gd name="connsiteY1" fmla="*/ 0 h 2598664"/>
              <a:gd name="connsiteX2" fmla="*/ 2497165 w 2497165"/>
              <a:gd name="connsiteY2" fmla="*/ 357869 h 2598664"/>
              <a:gd name="connsiteX3" fmla="*/ 2497165 w 2497165"/>
              <a:gd name="connsiteY3" fmla="*/ 2240789 h 2598664"/>
              <a:gd name="connsiteX4" fmla="*/ 2139344 w 2497165"/>
              <a:gd name="connsiteY4" fmla="*/ 2598657 h 2598664"/>
              <a:gd name="connsiteX5" fmla="*/ 357822 w 2497165"/>
              <a:gd name="connsiteY5" fmla="*/ 2598657 h 2598664"/>
              <a:gd name="connsiteX6" fmla="*/ 0 w 2497165"/>
              <a:gd name="connsiteY6" fmla="*/ 2242053 h 2598664"/>
              <a:gd name="connsiteX7" fmla="*/ 0 w 2497165"/>
              <a:gd name="connsiteY7" fmla="*/ 357869 h 2598664"/>
              <a:gd name="connsiteX8" fmla="*/ 357822 w 2497165"/>
              <a:gd name="connsiteY8" fmla="*/ 0 h 259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7165" h="2598664">
                <a:moveTo>
                  <a:pt x="357822" y="0"/>
                </a:moveTo>
                <a:lnTo>
                  <a:pt x="2139344" y="0"/>
                </a:lnTo>
                <a:cubicBezTo>
                  <a:pt x="2337852" y="0"/>
                  <a:pt x="2497165" y="160598"/>
                  <a:pt x="2497165" y="357869"/>
                </a:cubicBezTo>
                <a:lnTo>
                  <a:pt x="2497165" y="2240789"/>
                </a:lnTo>
                <a:cubicBezTo>
                  <a:pt x="2497165" y="2439324"/>
                  <a:pt x="2336588" y="2598657"/>
                  <a:pt x="2139344" y="2598657"/>
                </a:cubicBezTo>
                <a:lnTo>
                  <a:pt x="357822" y="2598657"/>
                </a:lnTo>
                <a:cubicBezTo>
                  <a:pt x="160577" y="2599922"/>
                  <a:pt x="0" y="2439324"/>
                  <a:pt x="0" y="2242053"/>
                </a:cubicBezTo>
                <a:lnTo>
                  <a:pt x="0" y="357869"/>
                </a:lnTo>
                <a:cubicBezTo>
                  <a:pt x="0" y="160598"/>
                  <a:pt x="160577" y="0"/>
                  <a:pt x="357822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insert image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550EE23-C72F-CF47-A591-C5F0DE75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296800" y="5962801"/>
            <a:ext cx="895200" cy="895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A485572-8003-1B4B-8FA8-6F045E75C0D6}"/>
              </a:ext>
            </a:extLst>
          </p:cNvPr>
          <p:cNvSpPr txBox="1"/>
          <p:nvPr userDrawn="1"/>
        </p:nvSpPr>
        <p:spPr>
          <a:xfrm>
            <a:off x="11641138" y="6308724"/>
            <a:ext cx="550862" cy="549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fld id="{97A26D63-978B-1E41-B27A-7F99DDA67FBA}" type="slidenum">
              <a:rPr lang="en-GB" b="1" smtClean="0"/>
              <a:t>‹#›</a:t>
            </a:fld>
            <a:endParaRPr lang="en-GB" b="1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9A73D4E-1E26-B040-9940-C5BEBAAF9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50862" y="1207630"/>
            <a:ext cx="7228346" cy="2160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748CD495-B40A-8F41-8526-524996C9E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3413125" y="3703744"/>
            <a:ext cx="7228346" cy="2160000"/>
          </a:xfrm>
          <a:prstGeom prst="rect">
            <a:avLst/>
          </a:prstGeom>
        </p:spPr>
      </p:pic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44EB6281-543C-D24B-A0B0-8C74AA831B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2" y="1207631"/>
            <a:ext cx="7228345" cy="2159999"/>
          </a:xfrm>
          <a:prstGeom prst="rect">
            <a:avLst/>
          </a:prstGeom>
        </p:spPr>
        <p:txBody>
          <a:bodyPr lIns="288000" tIns="288000" rIns="288000" bIns="288000" anchor="ctr">
            <a:normAutofit/>
          </a:bodyPr>
          <a:lstStyle>
            <a:lvl1pPr marL="0" indent="0">
              <a:buNone/>
              <a:defRPr lang="en-GB" sz="45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C6B58A3-DF15-0848-87C0-AE4BBC653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3126" y="3703745"/>
            <a:ext cx="7228345" cy="2159999"/>
          </a:xfrm>
          <a:prstGeom prst="rect">
            <a:avLst/>
          </a:prstGeom>
        </p:spPr>
        <p:txBody>
          <a:bodyPr lIns="288000" tIns="288000" rIns="288000" bIns="288000" anchor="ctr">
            <a:normAutofit/>
          </a:bodyPr>
          <a:lstStyle>
            <a:lvl1pPr marL="0" indent="0">
              <a:buNone/>
              <a:defRPr lang="en-GB" sz="4500" b="0" i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Click to add text.</a:t>
            </a:r>
          </a:p>
        </p:txBody>
      </p:sp>
      <p:pic>
        <p:nvPicPr>
          <p:cNvPr id="10" name="Graphic 6" descr="Wavehill logo with strapline: Ymchwil cymdeithasol ac economaidd">
            <a:extLst>
              <a:ext uri="{FF2B5EF4-FFF2-40B4-BE49-F238E27FC236}">
                <a16:creationId xmlns:a16="http://schemas.microsoft.com/office/drawing/2014/main" id="{ED40F200-EFE9-3740-8984-5DE4D3BB8E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1138" y="450603"/>
            <a:ext cx="1800000" cy="5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5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3D621B-FD6F-1D42-A680-6B51199ED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165E6F1-775B-2C40-8CB5-05AEE131F9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2264286"/>
            <a:ext cx="8228013" cy="27407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500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GB"/>
              <a:t>Click to insert title.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5018082-2316-3A40-9F69-E97521767B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1" y="5220851"/>
            <a:ext cx="5365751" cy="8273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GB" sz="2000" b="1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GB"/>
              <a:t>Click to insert sub-title.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58BDF01-B703-1447-AB85-A3060849CE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1" y="6048156"/>
            <a:ext cx="5365751" cy="33248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GB" sz="1800" b="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/>
              <a:t>Click to insert date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C54ED9-8B62-0A4B-BFF0-0CC81A93DF7F}"/>
              </a:ext>
            </a:extLst>
          </p:cNvPr>
          <p:cNvSpPr txBox="1"/>
          <p:nvPr userDrawn="1"/>
        </p:nvSpPr>
        <p:spPr>
          <a:xfrm>
            <a:off x="9137650" y="6277184"/>
            <a:ext cx="2503488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en-GB" b="1" err="1">
                <a:solidFill>
                  <a:schemeClr val="tx2"/>
                </a:solidFill>
              </a:rPr>
              <a:t>wavehill.com</a:t>
            </a:r>
            <a:endParaRPr lang="en-GB" b="1">
              <a:solidFill>
                <a:schemeClr val="tx2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0FE427-12E7-2742-9839-2F282E046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0862" y="809843"/>
            <a:ext cx="3602283" cy="1454443"/>
            <a:chOff x="550862" y="3039799"/>
            <a:chExt cx="3602283" cy="1454443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235C4D86-6750-3F4B-ACBE-F246DB97D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/>
            <a:stretch>
              <a:fillRect/>
            </a:stretch>
          </p:blipFill>
          <p:spPr>
            <a:xfrm>
              <a:off x="550862" y="3039799"/>
              <a:ext cx="3602283" cy="1454443"/>
            </a:xfrm>
            <a:prstGeom prst="rect">
              <a:avLst/>
            </a:prstGeom>
          </p:spPr>
        </p:pic>
        <p:pic>
          <p:nvPicPr>
            <p:cNvPr id="18" name="Graphic 6" descr="Wavehill logo with strapline: Ymchwil cymdeithasol ac economaidd">
              <a:extLst>
                <a:ext uri="{FF2B5EF4-FFF2-40B4-BE49-F238E27FC236}">
                  <a16:creationId xmlns:a16="http://schemas.microsoft.com/office/drawing/2014/main" id="{F77508E0-B800-3E4B-9D9B-34FC850DDE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930791" y="3333005"/>
              <a:ext cx="2842424" cy="868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820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3D621B-FD6F-1D42-A680-6B51199ED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165E6F1-775B-2C40-8CB5-05AEE131F9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2264286"/>
            <a:ext cx="8228013" cy="27407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500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GB"/>
              <a:t>Click to insert title.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5018082-2316-3A40-9F69-E97521767B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1" y="5220851"/>
            <a:ext cx="5365751" cy="8273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GB" sz="2000" b="1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GB"/>
              <a:t>Click to insert sub-title.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58BDF01-B703-1447-AB85-A3060849CE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1" y="6048156"/>
            <a:ext cx="5365751" cy="33248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GB" sz="1800" b="0" smtClean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/>
              <a:t>Click to insert date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C54ED9-8B62-0A4B-BFF0-0CC81A93DF7F}"/>
              </a:ext>
            </a:extLst>
          </p:cNvPr>
          <p:cNvSpPr txBox="1"/>
          <p:nvPr userDrawn="1"/>
        </p:nvSpPr>
        <p:spPr>
          <a:xfrm>
            <a:off x="9137650" y="6277184"/>
            <a:ext cx="2503488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en-GB" b="1" err="1">
                <a:solidFill>
                  <a:schemeClr val="bg1"/>
                </a:solidFill>
              </a:rPr>
              <a:t>wavehill.com</a:t>
            </a:r>
            <a:endParaRPr lang="en-GB" b="1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01D2725-D75B-DC43-A152-C3189DE4E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0862" y="809843"/>
            <a:ext cx="3602283" cy="1454443"/>
            <a:chOff x="550862" y="3039799"/>
            <a:chExt cx="3602283" cy="1454443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DD4AAC6A-7630-1149-ADBB-F7D659E3F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/>
            <a:stretch>
              <a:fillRect/>
            </a:stretch>
          </p:blipFill>
          <p:spPr>
            <a:xfrm>
              <a:off x="550862" y="3039799"/>
              <a:ext cx="3602283" cy="1454443"/>
            </a:xfrm>
            <a:prstGeom prst="rect">
              <a:avLst/>
            </a:prstGeom>
          </p:spPr>
        </p:pic>
        <p:pic>
          <p:nvPicPr>
            <p:cNvPr id="18" name="Graphic 6" descr="Wavehill logo with strapline: Ymchwil cymdeithasol ac economaidd">
              <a:extLst>
                <a:ext uri="{FF2B5EF4-FFF2-40B4-BE49-F238E27FC236}">
                  <a16:creationId xmlns:a16="http://schemas.microsoft.com/office/drawing/2014/main" id="{9A682797-0381-7544-869C-6632670263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930792" y="3333005"/>
              <a:ext cx="2842421" cy="868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9925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3D621B-FD6F-1D42-A680-6B51199ED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165E6F1-775B-2C40-8CB5-05AEE131F9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2264286"/>
            <a:ext cx="8228013" cy="274074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500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GB"/>
              <a:t>Click to insert title.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5018082-2316-3A40-9F69-E97521767B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1" y="5220851"/>
            <a:ext cx="5365751" cy="8273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GB" sz="2000" b="1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GB"/>
              <a:t>Click to insert sub-title.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58BDF01-B703-1447-AB85-A3060849CE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1" y="6048156"/>
            <a:ext cx="5365751" cy="33248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GB" sz="1800" b="0" smtClean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GB"/>
              <a:t>Click to insert date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C54ED9-8B62-0A4B-BFF0-0CC81A93DF7F}"/>
              </a:ext>
            </a:extLst>
          </p:cNvPr>
          <p:cNvSpPr txBox="1"/>
          <p:nvPr userDrawn="1"/>
        </p:nvSpPr>
        <p:spPr>
          <a:xfrm>
            <a:off x="9137650" y="6277184"/>
            <a:ext cx="2503488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en-GB" b="1" err="1">
                <a:solidFill>
                  <a:schemeClr val="bg1"/>
                </a:solidFill>
              </a:rPr>
              <a:t>wavehill.com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AE175A8-F5E8-8147-B7CC-898A9BEF37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5388" y="809843"/>
            <a:ext cx="5365750" cy="1454443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insert client logo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5FEB9B6-4A13-124E-907D-E8B5213CC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0862" y="809843"/>
            <a:ext cx="3602283" cy="1454443"/>
            <a:chOff x="550862" y="3039799"/>
            <a:chExt cx="3602283" cy="1454443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6981025F-4B50-3445-B7C5-88FDA2151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/>
            <a:stretch>
              <a:fillRect/>
            </a:stretch>
          </p:blipFill>
          <p:spPr>
            <a:xfrm>
              <a:off x="550862" y="3039799"/>
              <a:ext cx="3602283" cy="1454443"/>
            </a:xfrm>
            <a:prstGeom prst="rect">
              <a:avLst/>
            </a:prstGeom>
          </p:spPr>
        </p:pic>
        <p:pic>
          <p:nvPicPr>
            <p:cNvPr id="19" name="Graphic 6" descr="Wavehill logo with strapline: Ymchwil cymdeithasol ac economaidd">
              <a:extLst>
                <a:ext uri="{FF2B5EF4-FFF2-40B4-BE49-F238E27FC236}">
                  <a16:creationId xmlns:a16="http://schemas.microsoft.com/office/drawing/2014/main" id="{154F8CE0-4FF1-D644-B01B-7098BE5154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930792" y="3333005"/>
              <a:ext cx="2842421" cy="868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959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6" descr="Wavehill logo with strapline: Ymchwil cymdeithasol ac economaidd">
            <a:extLst>
              <a:ext uri="{FF2B5EF4-FFF2-40B4-BE49-F238E27FC236}">
                <a16:creationId xmlns:a16="http://schemas.microsoft.com/office/drawing/2014/main" id="{13D93F74-B5F6-CD4E-8C60-8D830BE8B9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1138" y="450603"/>
            <a:ext cx="1800000" cy="54969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550EE23-C72F-CF47-A591-C5F0DE75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296800" y="5962801"/>
            <a:ext cx="895200" cy="895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A485572-8003-1B4B-8FA8-6F045E75C0D6}"/>
              </a:ext>
            </a:extLst>
          </p:cNvPr>
          <p:cNvSpPr txBox="1"/>
          <p:nvPr userDrawn="1"/>
        </p:nvSpPr>
        <p:spPr>
          <a:xfrm>
            <a:off x="11641138" y="6308724"/>
            <a:ext cx="550862" cy="549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fld id="{97A26D63-978B-1E41-B27A-7F99DDA67FBA}" type="slidenum">
              <a:rPr lang="en-GB" b="1" smtClean="0"/>
              <a:t>‹#›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375660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08AC-97A5-ED4E-9BCC-8FD4317EC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"/>
            <a:ext cx="8228012" cy="1116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Page title.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550EE23-C72F-CF47-A591-C5F0DE75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296800" y="5962801"/>
            <a:ext cx="895200" cy="895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A485572-8003-1B4B-8FA8-6F045E75C0D6}"/>
              </a:ext>
            </a:extLst>
          </p:cNvPr>
          <p:cNvSpPr txBox="1"/>
          <p:nvPr userDrawn="1"/>
        </p:nvSpPr>
        <p:spPr>
          <a:xfrm>
            <a:off x="11641138" y="6308724"/>
            <a:ext cx="550862" cy="549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fld id="{97A26D63-978B-1E41-B27A-7F99DDA67FBA}" type="slidenum">
              <a:rPr lang="en-GB" b="1" smtClean="0"/>
              <a:t>‹#›</a:t>
            </a:fld>
            <a:endParaRPr lang="en-GB" b="1"/>
          </a:p>
        </p:txBody>
      </p:sp>
      <p:pic>
        <p:nvPicPr>
          <p:cNvPr id="6" name="Graphic 6" descr="Wavehill logo with strapline: Ymchwil cymdeithasol ac economaidd">
            <a:extLst>
              <a:ext uri="{FF2B5EF4-FFF2-40B4-BE49-F238E27FC236}">
                <a16:creationId xmlns:a16="http://schemas.microsoft.com/office/drawing/2014/main" id="{73D38D4C-4C48-0D4D-8486-39A2B25432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1138" y="450603"/>
            <a:ext cx="1800000" cy="5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08AC-97A5-ED4E-9BCC-8FD4317EC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1"/>
            <a:ext cx="8228012" cy="1116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Page title.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FB18F7F-2F20-9948-A300-99C2F08F81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75389" y="1805992"/>
            <a:ext cx="5915343" cy="5054546"/>
          </a:xfrm>
          <a:custGeom>
            <a:avLst/>
            <a:gdLst>
              <a:gd name="connsiteX0" fmla="*/ 5377596 w 5915343"/>
              <a:gd name="connsiteY0" fmla="*/ 4156809 h 5054546"/>
              <a:gd name="connsiteX1" fmla="*/ 5020777 w 5915343"/>
              <a:gd name="connsiteY1" fmla="*/ 4513628 h 5054546"/>
              <a:gd name="connsiteX2" fmla="*/ 5020777 w 5915343"/>
              <a:gd name="connsiteY2" fmla="*/ 5049487 h 5054546"/>
              <a:gd name="connsiteX3" fmla="*/ 5914716 w 5915343"/>
              <a:gd name="connsiteY3" fmla="*/ 5049487 h 5054546"/>
              <a:gd name="connsiteX4" fmla="*/ 5914716 w 5915343"/>
              <a:gd name="connsiteY4" fmla="*/ 4156809 h 5054546"/>
              <a:gd name="connsiteX5" fmla="*/ 359314 w 5915343"/>
              <a:gd name="connsiteY5" fmla="*/ 0 h 5054546"/>
              <a:gd name="connsiteX6" fmla="*/ 5915343 w 5915343"/>
              <a:gd name="connsiteY6" fmla="*/ 0 h 5054546"/>
              <a:gd name="connsiteX7" fmla="*/ 5915343 w 5915343"/>
              <a:gd name="connsiteY7" fmla="*/ 5054546 h 5054546"/>
              <a:gd name="connsiteX8" fmla="*/ 0 w 5915343"/>
              <a:gd name="connsiteY8" fmla="*/ 5054546 h 5054546"/>
              <a:gd name="connsiteX9" fmla="*/ 0 w 5915343"/>
              <a:gd name="connsiteY9" fmla="*/ 359226 h 5054546"/>
              <a:gd name="connsiteX10" fmla="*/ 359314 w 5915343"/>
              <a:gd name="connsiteY10" fmla="*/ 0 h 505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15343" h="5054546">
                <a:moveTo>
                  <a:pt x="5377596" y="4156809"/>
                </a:moveTo>
                <a:cubicBezTo>
                  <a:pt x="5180904" y="4156809"/>
                  <a:pt x="5020777" y="4316936"/>
                  <a:pt x="5020777" y="4513628"/>
                </a:cubicBezTo>
                <a:lnTo>
                  <a:pt x="5020777" y="5049487"/>
                </a:lnTo>
                <a:lnTo>
                  <a:pt x="5914716" y="5049487"/>
                </a:lnTo>
                <a:lnTo>
                  <a:pt x="5914716" y="4156809"/>
                </a:lnTo>
                <a:close/>
                <a:moveTo>
                  <a:pt x="359314" y="0"/>
                </a:moveTo>
                <a:lnTo>
                  <a:pt x="5915343" y="0"/>
                </a:lnTo>
                <a:lnTo>
                  <a:pt x="5915343" y="5054546"/>
                </a:lnTo>
                <a:lnTo>
                  <a:pt x="0" y="5054546"/>
                </a:lnTo>
                <a:lnTo>
                  <a:pt x="0" y="359226"/>
                </a:lnTo>
                <a:cubicBezTo>
                  <a:pt x="0" y="161207"/>
                  <a:pt x="161247" y="0"/>
                  <a:pt x="359314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insert image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550EE23-C72F-CF47-A591-C5F0DE75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296800" y="5962801"/>
            <a:ext cx="895200" cy="895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A485572-8003-1B4B-8FA8-6F045E75C0D6}"/>
              </a:ext>
            </a:extLst>
          </p:cNvPr>
          <p:cNvSpPr txBox="1"/>
          <p:nvPr userDrawn="1"/>
        </p:nvSpPr>
        <p:spPr>
          <a:xfrm>
            <a:off x="11641138" y="6308724"/>
            <a:ext cx="550862" cy="54927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fld id="{97A26D63-978B-1E41-B27A-7F99DDA67FBA}" type="slidenum">
              <a:rPr lang="en-GB" b="1" smtClean="0"/>
              <a:t>‹#›</a:t>
            </a:fld>
            <a:endParaRPr lang="en-GB" b="1"/>
          </a:p>
        </p:txBody>
      </p:sp>
      <p:pic>
        <p:nvPicPr>
          <p:cNvPr id="7" name="Graphic 6" descr="Wavehill logo with strapline: Ymchwil cymdeithasol ac economaidd">
            <a:extLst>
              <a:ext uri="{FF2B5EF4-FFF2-40B4-BE49-F238E27FC236}">
                <a16:creationId xmlns:a16="http://schemas.microsoft.com/office/drawing/2014/main" id="{51140CBD-C648-4A41-B13C-757E2C7D93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1138" y="450603"/>
            <a:ext cx="1800000" cy="5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4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14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61" r:id="rId8"/>
    <p:sldLayoutId id="2147483658" r:id="rId9"/>
    <p:sldLayoutId id="2147483660" r:id="rId10"/>
    <p:sldLayoutId id="2147483675" r:id="rId11"/>
    <p:sldLayoutId id="2147483676" r:id="rId12"/>
    <p:sldLayoutId id="2147483677" r:id="rId13"/>
    <p:sldLayoutId id="2147483678" r:id="rId14"/>
    <p:sldLayoutId id="2147483656" r:id="rId15"/>
    <p:sldLayoutId id="2147483657" r:id="rId16"/>
    <p:sldLayoutId id="2147483690" r:id="rId17"/>
    <p:sldLayoutId id="2147483689" r:id="rId18"/>
    <p:sldLayoutId id="2147483663" r:id="rId19"/>
    <p:sldLayoutId id="2147483669" r:id="rId20"/>
    <p:sldLayoutId id="2147483670" r:id="rId21"/>
    <p:sldLayoutId id="2147483668" r:id="rId22"/>
    <p:sldLayoutId id="2147483666" r:id="rId23"/>
    <p:sldLayoutId id="2147483667" r:id="rId24"/>
    <p:sldLayoutId id="2147483671" r:id="rId25"/>
    <p:sldLayoutId id="2147483672" r:id="rId26"/>
    <p:sldLayoutId id="2147483673" r:id="rId27"/>
    <p:sldLayoutId id="2147483679" r:id="rId28"/>
    <p:sldLayoutId id="2147483687" r:id="rId29"/>
    <p:sldLayoutId id="2147483688" r:id="rId30"/>
    <p:sldLayoutId id="2147483680" r:id="rId31"/>
    <p:sldLayoutId id="2147483674" r:id="rId32"/>
    <p:sldLayoutId id="2147483681" r:id="rId33"/>
    <p:sldLayoutId id="2147483682" r:id="rId34"/>
    <p:sldLayoutId id="2147483685" r:id="rId35"/>
    <p:sldLayoutId id="2147483686" r:id="rId36"/>
    <p:sldLayoutId id="2147483684" r:id="rId37"/>
    <p:sldLayoutId id="2147483683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pos="3953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1924" userDrawn="1">
          <p15:clr>
            <a:srgbClr val="F26B43"/>
          </p15:clr>
        </p15:guide>
        <p15:guide id="7" pos="2150" userDrawn="1">
          <p15:clr>
            <a:srgbClr val="F26B43"/>
          </p15:clr>
        </p15:guide>
        <p15:guide id="8" pos="5530" userDrawn="1">
          <p15:clr>
            <a:srgbClr val="F26B43"/>
          </p15:clr>
        </p15:guide>
        <p15:guide id="9" pos="5756" userDrawn="1">
          <p15:clr>
            <a:srgbClr val="F26B43"/>
          </p15:clr>
        </p15:guide>
        <p15:guide id="10" orient="horz" pos="3974" userDrawn="1">
          <p15:clr>
            <a:srgbClr val="F26B43"/>
          </p15:clr>
        </p15:guide>
        <p15:guide id="11" orient="horz" pos="620" userDrawn="1">
          <p15:clr>
            <a:srgbClr val="F26B43"/>
          </p15:clr>
        </p15:guide>
        <p15:guide id="12" orient="horz" pos="11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DE69CE2-1DCC-D447-8662-D2E4FB4F0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noProof="0" dirty="0"/>
              <a:t>Monitro, Gwerthuso a Dysgu, ARFOR 2</a:t>
            </a:r>
            <a:br>
              <a:rPr lang="cy-GB" noProof="0" dirty="0"/>
            </a:br>
            <a:endParaRPr lang="cy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1CEA23B-D1C5-7348-BEDB-90704C977F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y-GB" noProof="0" dirty="0"/>
              <a:t>Cyflwyniad o’r Prif Ganfyddiadau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A83A2A-9EA5-D947-92D4-A439EC8BDA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y-GB" noProof="0" dirty="0"/>
              <a:t>Mawrth 2025</a:t>
            </a:r>
          </a:p>
        </p:txBody>
      </p:sp>
      <p:grpSp>
        <p:nvGrpSpPr>
          <p:cNvPr id="3" name="Grwpio 6">
            <a:extLst>
              <a:ext uri="{FF2B5EF4-FFF2-40B4-BE49-F238E27FC236}">
                <a16:creationId xmlns:a16="http://schemas.microsoft.com/office/drawing/2014/main" id="{80E4E4C9-8515-1525-4239-76E870DFC129}"/>
              </a:ext>
            </a:extLst>
          </p:cNvPr>
          <p:cNvGrpSpPr/>
          <p:nvPr/>
        </p:nvGrpSpPr>
        <p:grpSpPr>
          <a:xfrm>
            <a:off x="6748494" y="2554660"/>
            <a:ext cx="3888000" cy="2160000"/>
            <a:chOff x="4529198" y="581891"/>
            <a:chExt cx="3888000" cy="2160000"/>
          </a:xfrm>
        </p:grpSpPr>
        <p:pic>
          <p:nvPicPr>
            <p:cNvPr id="4" name="Llun 7">
              <a:extLst>
                <a:ext uri="{FF2B5EF4-FFF2-40B4-BE49-F238E27FC236}">
                  <a16:creationId xmlns:a16="http://schemas.microsoft.com/office/drawing/2014/main" id="{2F9FAB88-9C6B-8AA8-F66A-AD000C763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5198" y="581891"/>
              <a:ext cx="2592000" cy="2160000"/>
            </a:xfrm>
            <a:prstGeom prst="rect">
              <a:avLst/>
            </a:prstGeom>
          </p:spPr>
        </p:pic>
        <p:pic>
          <p:nvPicPr>
            <p:cNvPr id="5" name="Llun 8">
              <a:extLst>
                <a:ext uri="{FF2B5EF4-FFF2-40B4-BE49-F238E27FC236}">
                  <a16:creationId xmlns:a16="http://schemas.microsoft.com/office/drawing/2014/main" id="{5CEC4F49-F42A-2854-0A75-EFC0117D0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9198" y="1013891"/>
              <a:ext cx="1296000" cy="12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5820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9B95F-39E2-344F-7A01-93E64C5D2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noProof="0" dirty="0">
                <a:latin typeface="+mn-lt"/>
              </a:rPr>
              <a:t>Prif negeseuon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CD890B7-A0DB-02F2-94E9-ADB5D390FFA4}"/>
              </a:ext>
            </a:extLst>
          </p:cNvPr>
          <p:cNvSpPr/>
          <p:nvPr/>
        </p:nvSpPr>
        <p:spPr>
          <a:xfrm>
            <a:off x="550860" y="1805992"/>
            <a:ext cx="10687753" cy="4137607"/>
          </a:xfrm>
          <a:prstGeom prst="roundRect">
            <a:avLst/>
          </a:prstGeom>
          <a:solidFill>
            <a:srgbClr val="F3F6EB"/>
          </a:solidFill>
          <a:ln>
            <a:solidFill>
              <a:srgbClr val="F3F6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y-GB" noProof="0" dirty="0">
                <a:solidFill>
                  <a:schemeClr val="accent1"/>
                </a:solidFill>
              </a:rPr>
              <a:t>Mae’r rhaglen wedi perfformio’n dda i gyflawni cymaint mewn cyn lleied o amser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y-GB" noProof="0" dirty="0">
                <a:solidFill>
                  <a:schemeClr val="accent1"/>
                </a:solidFill>
              </a:rPr>
              <a:t>Mae’r tîm yn frwdfrydig ac wedi darparu cymorth da, gyda lefel uchel o fodlonrwydd wrth fuddiolwyr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y-GB" noProof="0" dirty="0">
                <a:solidFill>
                  <a:schemeClr val="accent1"/>
                </a:solidFill>
              </a:rPr>
              <a:t>Mae’r rhaglen wedi arloesi, ond wedi ceisio gwneud gormod o bosib ac elfen o ‘mission creep’ o ganlyniad i amwysedd / cylch gwaith eang a chyfyngiadau amser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y-GB" noProof="0" dirty="0">
                <a:solidFill>
                  <a:schemeClr val="accent1"/>
                </a:solidFill>
              </a:rPr>
              <a:t>Mae’r rhaglen wedi gweithredu ymgyrch marchnata eang i geisio newid meddylfryd a darbwyllo pobl ifanc bod yna cyfleoedd da i’w cael yn yr ardal, ond cyfyng yw ein dealltwriaeth o lwyddiant yr ymgyrch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y-GB" noProof="0" dirty="0">
                <a:solidFill>
                  <a:schemeClr val="accent1"/>
                </a:solidFill>
              </a:rPr>
              <a:t>Mae yna ganlyniadau da ar lefel unigol i’r busnesau a’r unigolion a gefnogwyd, ond mae’n anos adnabod effaith ar lefel macro</a:t>
            </a:r>
          </a:p>
        </p:txBody>
      </p:sp>
    </p:spTree>
    <p:extLst>
      <p:ext uri="{BB962C8B-B14F-4D97-AF65-F5344CB8AC3E}">
        <p14:creationId xmlns:p14="http://schemas.microsoft.com/office/powerpoint/2010/main" val="934261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D86CB-8E88-A270-5E9A-26585C1B9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Diolch yn fawr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AF36F-6471-E262-F357-A0E33A0962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1" y="5220851"/>
            <a:ext cx="3240303" cy="827306"/>
          </a:xfrm>
        </p:spPr>
        <p:txBody>
          <a:bodyPr/>
          <a:lstStyle/>
          <a:p>
            <a:r>
              <a:rPr lang="cy-GB" b="0" noProof="0"/>
              <a:t>Ioan Teifi, Prif Ymgynghorydd</a:t>
            </a:r>
          </a:p>
          <a:p>
            <a:r>
              <a:rPr lang="en-US" b="0"/>
              <a:t>ioan.teifi@wavehill.com</a:t>
            </a:r>
            <a:endParaRPr lang="en-GB" b="0"/>
          </a:p>
        </p:txBody>
      </p:sp>
    </p:spTree>
    <p:extLst>
      <p:ext uri="{BB962C8B-B14F-4D97-AF65-F5344CB8AC3E}">
        <p14:creationId xmlns:p14="http://schemas.microsoft.com/office/powerpoint/2010/main" val="401109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916C0-EA7A-B327-C0EC-2EF45D720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Profiad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busnesau</a:t>
            </a:r>
            <a:endParaRPr lang="en-GB" b="1" dirty="0">
              <a:latin typeface="+mn-l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6F3759A-F20D-3FAD-A051-D82649F11B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029175"/>
              </p:ext>
            </p:extLst>
          </p:nvPr>
        </p:nvGraphicFramePr>
        <p:xfrm>
          <a:off x="614361" y="1247192"/>
          <a:ext cx="5481639" cy="2314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7806BC0-8494-9D8A-A91E-0B90107969F5}"/>
              </a:ext>
            </a:extLst>
          </p:cNvPr>
          <p:cNvSpPr/>
          <p:nvPr/>
        </p:nvSpPr>
        <p:spPr>
          <a:xfrm>
            <a:off x="550863" y="4028648"/>
            <a:ext cx="5455920" cy="1766095"/>
          </a:xfrm>
          <a:prstGeom prst="roundRect">
            <a:avLst/>
          </a:prstGeom>
          <a:solidFill>
            <a:srgbClr val="F3F6EB"/>
          </a:solidFill>
          <a:ln>
            <a:solidFill>
              <a:srgbClr val="F3F6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y-GB" sz="2000" b="1" noProof="0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1B94CD-A5E1-E13D-0B49-128D8B9156D2}"/>
              </a:ext>
            </a:extLst>
          </p:cNvPr>
          <p:cNvSpPr txBox="1"/>
          <p:nvPr/>
        </p:nvSpPr>
        <p:spPr>
          <a:xfrm>
            <a:off x="2307607" y="4935529"/>
            <a:ext cx="1671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 err="1">
                <a:solidFill>
                  <a:schemeClr val="accent1"/>
                </a:solidFill>
              </a:rPr>
              <a:t>Cefnogaeth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 err="1">
                <a:solidFill>
                  <a:schemeClr val="accent1"/>
                </a:solidFill>
              </a:rPr>
              <a:t>hyblyg</a:t>
            </a:r>
            <a:r>
              <a:rPr lang="en-GB" sz="1400" dirty="0">
                <a:solidFill>
                  <a:schemeClr val="accent1"/>
                </a:solidFill>
              </a:rPr>
              <a:t>, </a:t>
            </a:r>
            <a:r>
              <a:rPr lang="en-GB" sz="1400" dirty="0" err="1">
                <a:solidFill>
                  <a:schemeClr val="accent1"/>
                </a:solidFill>
              </a:rPr>
              <a:t>hael</a:t>
            </a:r>
            <a:r>
              <a:rPr lang="en-GB" sz="1400" dirty="0">
                <a:solidFill>
                  <a:schemeClr val="accent1"/>
                </a:solidFill>
              </a:rPr>
              <a:t> ac </a:t>
            </a:r>
            <a:r>
              <a:rPr lang="en-GB" sz="1400" dirty="0" err="1">
                <a:solidFill>
                  <a:schemeClr val="accent1"/>
                </a:solidFill>
              </a:rPr>
              <a:t>agored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37546A-F515-B5FA-0409-9D1675B2A916}"/>
              </a:ext>
            </a:extLst>
          </p:cNvPr>
          <p:cNvSpPr txBox="1"/>
          <p:nvPr/>
        </p:nvSpPr>
        <p:spPr>
          <a:xfrm>
            <a:off x="3059529" y="4231435"/>
            <a:ext cx="2137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 err="1">
                <a:solidFill>
                  <a:schemeClr val="accent1"/>
                </a:solidFill>
              </a:rPr>
              <a:t>Hygyrchedd</a:t>
            </a:r>
            <a:r>
              <a:rPr lang="en-GB" sz="1400" dirty="0">
                <a:solidFill>
                  <a:schemeClr val="accent1"/>
                </a:solidFill>
              </a:rPr>
              <a:t> a </a:t>
            </a:r>
            <a:r>
              <a:rPr lang="en-GB" sz="1400" dirty="0" err="1">
                <a:solidFill>
                  <a:schemeClr val="accent1"/>
                </a:solidFill>
              </a:rPr>
              <a:t>chymorth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 err="1">
                <a:solidFill>
                  <a:schemeClr val="accent1"/>
                </a:solidFill>
              </a:rPr>
              <a:t>effeithiol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 err="1">
                <a:solidFill>
                  <a:schemeClr val="accent1"/>
                </a:solidFill>
              </a:rPr>
              <a:t>wrth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 err="1">
                <a:solidFill>
                  <a:schemeClr val="accent1"/>
                </a:solidFill>
              </a:rPr>
              <a:t>swyddogion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83C62D-7C8F-AB6F-E8C2-9EF9D6F746B4}"/>
              </a:ext>
            </a:extLst>
          </p:cNvPr>
          <p:cNvSpPr txBox="1"/>
          <p:nvPr/>
        </p:nvSpPr>
        <p:spPr>
          <a:xfrm>
            <a:off x="4690701" y="4916607"/>
            <a:ext cx="1079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</a:rPr>
              <a:t>Ethos y </a:t>
            </a:r>
            <a:r>
              <a:rPr lang="en-GB" sz="1400" dirty="0" err="1">
                <a:solidFill>
                  <a:schemeClr val="accent1"/>
                </a:solidFill>
              </a:rPr>
              <a:t>rhaglen</a:t>
            </a:r>
            <a:endParaRPr lang="en-GB" sz="1400" dirty="0">
              <a:solidFill>
                <a:schemeClr val="accent1"/>
              </a:solidFill>
            </a:endParaRPr>
          </a:p>
        </p:txBody>
      </p:sp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EB6FB6F2-2BC6-61C6-9E48-9C894769CADC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719598" y="4038417"/>
            <a:ext cx="1756325" cy="175632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B3D24CA-C046-0414-CAF2-8C8A11843757}"/>
              </a:ext>
            </a:extLst>
          </p:cNvPr>
          <p:cNvSpPr/>
          <p:nvPr/>
        </p:nvSpPr>
        <p:spPr>
          <a:xfrm>
            <a:off x="6185219" y="4042642"/>
            <a:ext cx="5455920" cy="1766094"/>
          </a:xfrm>
          <a:prstGeom prst="roundRect">
            <a:avLst/>
          </a:prstGeom>
          <a:solidFill>
            <a:srgbClr val="F3F6EB"/>
          </a:solidFill>
          <a:ln>
            <a:solidFill>
              <a:srgbClr val="F3F6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y-GB" sz="2000" b="1" noProof="0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8C15C7-8996-DC2B-74CC-CA6256EE63C0}"/>
              </a:ext>
            </a:extLst>
          </p:cNvPr>
          <p:cNvSpPr txBox="1"/>
          <p:nvPr/>
        </p:nvSpPr>
        <p:spPr>
          <a:xfrm>
            <a:off x="8124303" y="4937051"/>
            <a:ext cx="1671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 err="1">
                <a:solidFill>
                  <a:schemeClr val="accent1"/>
                </a:solidFill>
              </a:rPr>
              <a:t>Elfennau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 err="1">
                <a:solidFill>
                  <a:schemeClr val="accent1"/>
                </a:solidFill>
              </a:rPr>
              <a:t>hirwyntog</a:t>
            </a:r>
            <a:r>
              <a:rPr lang="en-GB" sz="1400" dirty="0">
                <a:solidFill>
                  <a:schemeClr val="accent1"/>
                </a:solidFill>
              </a:rPr>
              <a:t> (proses </a:t>
            </a:r>
            <a:r>
              <a:rPr lang="en-GB" sz="1400" dirty="0" err="1">
                <a:solidFill>
                  <a:schemeClr val="accent1"/>
                </a:solidFill>
              </a:rPr>
              <a:t>hawlio</a:t>
            </a:r>
            <a:r>
              <a:rPr lang="en-GB" sz="14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BE65B8-C386-3B2E-178C-6CE24C48C9D4}"/>
              </a:ext>
            </a:extLst>
          </p:cNvPr>
          <p:cNvSpPr txBox="1"/>
          <p:nvPr/>
        </p:nvSpPr>
        <p:spPr>
          <a:xfrm>
            <a:off x="8727223" y="4231435"/>
            <a:ext cx="2137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 err="1">
                <a:solidFill>
                  <a:schemeClr val="accent1"/>
                </a:solidFill>
              </a:rPr>
              <a:t>Oedi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 err="1">
                <a:solidFill>
                  <a:schemeClr val="accent1"/>
                </a:solidFill>
              </a:rPr>
              <a:t>rhwng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 err="1">
                <a:solidFill>
                  <a:schemeClr val="accent1"/>
                </a:solidFill>
              </a:rPr>
              <a:t>ymgeisio</a:t>
            </a:r>
            <a:r>
              <a:rPr lang="en-GB" sz="1400" dirty="0">
                <a:solidFill>
                  <a:schemeClr val="accent1"/>
                </a:solidFill>
              </a:rPr>
              <a:t> a </a:t>
            </a:r>
            <a:r>
              <a:rPr lang="en-GB" sz="1400" dirty="0" err="1">
                <a:solidFill>
                  <a:schemeClr val="accent1"/>
                </a:solidFill>
              </a:rPr>
              <a:t>chymeradwyo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559705-78CE-F7AE-3B8B-99277F5F46C7}"/>
              </a:ext>
            </a:extLst>
          </p:cNvPr>
          <p:cNvSpPr txBox="1"/>
          <p:nvPr/>
        </p:nvSpPr>
        <p:spPr>
          <a:xfrm>
            <a:off x="10302849" y="4911695"/>
            <a:ext cx="10794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 err="1">
                <a:solidFill>
                  <a:schemeClr val="accent1"/>
                </a:solidFill>
              </a:rPr>
              <a:t>Cyfyngder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 err="1">
                <a:solidFill>
                  <a:schemeClr val="accent1"/>
                </a:solidFill>
              </a:rPr>
              <a:t>amser</a:t>
            </a:r>
            <a:endParaRPr lang="en-GB" sz="1400" dirty="0">
              <a:solidFill>
                <a:schemeClr val="accent1"/>
              </a:solidFill>
            </a:endParaRPr>
          </a:p>
        </p:txBody>
      </p:sp>
      <p:pic>
        <p:nvPicPr>
          <p:cNvPr id="23" name="Graphic 22" descr="Close with solid fill">
            <a:extLst>
              <a:ext uri="{FF2B5EF4-FFF2-40B4-BE49-F238E27FC236}">
                <a16:creationId xmlns:a16="http://schemas.microsoft.com/office/drawing/2014/main" id="{995C192D-EF17-1E50-A52C-64F4DB19DA79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6280685" y="4032339"/>
            <a:ext cx="1762403" cy="1762403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F275963-AEB8-92BF-AEE9-F1C846B280CB}"/>
              </a:ext>
            </a:extLst>
          </p:cNvPr>
          <p:cNvSpPr/>
          <p:nvPr/>
        </p:nvSpPr>
        <p:spPr>
          <a:xfrm>
            <a:off x="6585100" y="1565909"/>
            <a:ext cx="4855534" cy="1649283"/>
          </a:xfrm>
          <a:prstGeom prst="roundRect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B1274DFC-1EAF-B1C6-43A1-EB2B07A17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0675" y="1692887"/>
            <a:ext cx="4859960" cy="1318208"/>
          </a:xfrm>
        </p:spPr>
        <p:txBody>
          <a:bodyPr/>
          <a:lstStyle/>
          <a:p>
            <a:pPr marL="0" lvl="0" indent="0" algn="ctr">
              <a:lnSpc>
                <a:spcPct val="107000"/>
              </a:lnSpc>
              <a:buNone/>
            </a:pPr>
            <a:r>
              <a:rPr lang="cy-GB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Canfyddiad</a:t>
            </a:r>
          </a:p>
          <a:p>
            <a:pPr algn="ctr">
              <a:lnSpc>
                <a:spcPct val="107000"/>
              </a:lnSpc>
              <a:buClr>
                <a:schemeClr val="bg1"/>
              </a:buClr>
            </a:pPr>
            <a:r>
              <a:rPr lang="cy-GB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Lefel uchel o fodlonrwydd gyda’r cymorth a dderbyniwyd</a:t>
            </a:r>
          </a:p>
          <a:p>
            <a:pPr algn="ctr">
              <a:lnSpc>
                <a:spcPct val="107000"/>
              </a:lnSpc>
              <a:buClr>
                <a:schemeClr val="bg1"/>
              </a:buClr>
            </a:pPr>
            <a:r>
              <a:rPr lang="cy-GB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Tîm cyflwyno effeithiol</a:t>
            </a:r>
          </a:p>
        </p:txBody>
      </p:sp>
    </p:spTree>
    <p:extLst>
      <p:ext uri="{BB962C8B-B14F-4D97-AF65-F5344CB8AC3E}">
        <p14:creationId xmlns:p14="http://schemas.microsoft.com/office/powerpoint/2010/main" val="2816739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79022-AF3D-57DB-EAAE-07C2D8804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0997E-6621-80A1-8EE2-2A9C4417F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Profiad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unigolion</a:t>
            </a:r>
            <a:endParaRPr lang="en-GB" b="1" dirty="0">
              <a:latin typeface="+mn-lt"/>
            </a:endParaRP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2E934FC9-FB72-4494-CC7B-1EDD4BEACC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999275"/>
              </p:ext>
            </p:extLst>
          </p:nvPr>
        </p:nvGraphicFramePr>
        <p:xfrm>
          <a:off x="575670" y="1246516"/>
          <a:ext cx="5455920" cy="2290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65D933D-B02E-25A7-ACD8-5387CBEEA831}"/>
              </a:ext>
            </a:extLst>
          </p:cNvPr>
          <p:cNvSpPr/>
          <p:nvPr/>
        </p:nvSpPr>
        <p:spPr>
          <a:xfrm>
            <a:off x="575669" y="3664238"/>
            <a:ext cx="5455920" cy="2098609"/>
          </a:xfrm>
          <a:prstGeom prst="roundRect">
            <a:avLst/>
          </a:prstGeom>
          <a:solidFill>
            <a:srgbClr val="F3F6EB"/>
          </a:solidFill>
          <a:ln>
            <a:solidFill>
              <a:srgbClr val="F3F6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lang="cy-GB" sz="2000" b="1" noProof="0" dirty="0">
                <a:solidFill>
                  <a:schemeClr val="accent1"/>
                </a:solidFill>
              </a:rPr>
              <a:t>Elfen Gyrfaol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1600" noProof="0" dirty="0">
                <a:solidFill>
                  <a:schemeClr val="accent1"/>
                </a:solidFill>
              </a:rPr>
              <a:t>93% yn fodlon (57% yn fodlon iawn) gyda’u profiad gwaith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1600" noProof="0" dirty="0">
                <a:solidFill>
                  <a:schemeClr val="accent1"/>
                </a:solidFill>
              </a:rPr>
              <a:t>82% yn dweud bod y lleoliad gwaith mewn maes o ddiddordeb iddynt ‘i raddau helaeth’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1600" dirty="0">
                <a:solidFill>
                  <a:schemeClr val="accent1"/>
                </a:solidFill>
              </a:rPr>
              <a:t>Lefel amrywiol o gyflogau</a:t>
            </a:r>
            <a:endParaRPr lang="cy-GB" sz="1600" noProof="0" dirty="0">
              <a:solidFill>
                <a:schemeClr val="accent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06BC68F-5F0A-3DDB-049C-E2F3E01141D4}"/>
              </a:ext>
            </a:extLst>
          </p:cNvPr>
          <p:cNvSpPr/>
          <p:nvPr/>
        </p:nvSpPr>
        <p:spPr>
          <a:xfrm>
            <a:off x="6160413" y="3669783"/>
            <a:ext cx="5455920" cy="2093064"/>
          </a:xfrm>
          <a:prstGeom prst="roundRect">
            <a:avLst/>
          </a:prstGeom>
          <a:solidFill>
            <a:srgbClr val="F3F6EB"/>
          </a:solidFill>
          <a:ln>
            <a:solidFill>
              <a:srgbClr val="F3F6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lang="cy-GB" sz="2000" b="1" noProof="0" dirty="0">
                <a:solidFill>
                  <a:schemeClr val="accent1"/>
                </a:solidFill>
              </a:rPr>
              <a:t>Elfen Profi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1600" noProof="0" dirty="0">
                <a:solidFill>
                  <a:schemeClr val="accent1"/>
                </a:solidFill>
              </a:rPr>
              <a:t>Ysgolion a cholegau yn sgorio ansawdd y gwasanaeth yn ‘ardderchog’ (7) neu yn dda (3)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1600" dirty="0">
                <a:solidFill>
                  <a:schemeClr val="accent1"/>
                </a:solidFill>
              </a:rPr>
              <a:t>92% o ddefnyddwyr gwefan Profi yn ei raddio yn ‘wych’ (42%) neu yn ‘dda’ (51%)</a:t>
            </a:r>
            <a:endParaRPr lang="cy-GB" sz="1600" noProof="0" dirty="0">
              <a:solidFill>
                <a:schemeClr val="accent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3F1C735-6308-602D-5ADD-B96305B0FF66}"/>
              </a:ext>
            </a:extLst>
          </p:cNvPr>
          <p:cNvSpPr/>
          <p:nvPr/>
        </p:nvSpPr>
        <p:spPr>
          <a:xfrm>
            <a:off x="6160410" y="1438651"/>
            <a:ext cx="5455920" cy="2098609"/>
          </a:xfrm>
          <a:prstGeom prst="roundRect">
            <a:avLst/>
          </a:prstGeom>
          <a:solidFill>
            <a:srgbClr val="F3F6EB"/>
          </a:solidFill>
          <a:ln>
            <a:solidFill>
              <a:srgbClr val="F3F6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lang="cy-GB" sz="2000" b="1" noProof="0" dirty="0">
                <a:solidFill>
                  <a:schemeClr val="accent1"/>
                </a:solidFill>
              </a:rPr>
              <a:t>Elfen Mentro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1600" noProof="0" dirty="0">
                <a:solidFill>
                  <a:schemeClr val="accent1"/>
                </a:solidFill>
              </a:rPr>
              <a:t>Cyfuniad o gymorth ariannol a mentora yn gweithio’n dda fel pecyn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1600" dirty="0">
                <a:solidFill>
                  <a:schemeClr val="accent1"/>
                </a:solidFill>
              </a:rPr>
              <a:t>Cyfleoedd rhwydweithio yn bwysig hefyd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1600" noProof="0" dirty="0">
                <a:solidFill>
                  <a:schemeClr val="accent1"/>
                </a:solidFill>
              </a:rPr>
              <a:t>84% yn d</a:t>
            </a:r>
            <a:r>
              <a:rPr lang="cy-GB" sz="1600" dirty="0">
                <a:solidFill>
                  <a:schemeClr val="accent1"/>
                </a:solidFill>
              </a:rPr>
              <a:t>weud roedd y sesiynau wythnosol gyda arbenigwyr busnes yn ‘ddefnyddiol iawn’</a:t>
            </a:r>
            <a:endParaRPr lang="cy-GB" sz="1600" noProof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2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B9AB8-FA19-1143-2F24-7C0BEE89A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Asesu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perfformiad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cyflwyno</a:t>
            </a:r>
            <a:r>
              <a:rPr lang="en-US" b="1" dirty="0">
                <a:latin typeface="+mn-lt"/>
              </a:rPr>
              <a:t> ARFOR 2</a:t>
            </a:r>
            <a:endParaRPr lang="en-GB" b="1" dirty="0">
              <a:latin typeface="+mn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0849114-5A13-E6C0-68FE-7FA611FF9C42}"/>
              </a:ext>
            </a:extLst>
          </p:cNvPr>
          <p:cNvSpPr/>
          <p:nvPr/>
        </p:nvSpPr>
        <p:spPr>
          <a:xfrm>
            <a:off x="550861" y="1805993"/>
            <a:ext cx="5254516" cy="3531552"/>
          </a:xfrm>
          <a:prstGeom prst="roundRect">
            <a:avLst/>
          </a:prstGeom>
          <a:solidFill>
            <a:srgbClr val="F3F6EB"/>
          </a:solidFill>
          <a:ln>
            <a:solidFill>
              <a:srgbClr val="F3F6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800"/>
              </a:spcAft>
            </a:pPr>
            <a:r>
              <a:rPr lang="cy-GB" sz="2400" b="1" noProof="0" dirty="0">
                <a:solidFill>
                  <a:schemeClr val="accent1"/>
                </a:solidFill>
              </a:rPr>
              <a:t>Y pethau da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y-GB" noProof="0" dirty="0">
                <a:solidFill>
                  <a:schemeClr val="accent1"/>
                </a:solidFill>
              </a:rPr>
              <a:t>Wedi cyflawni llawer mewn cyfnod byr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y-GB" noProof="0" dirty="0">
                <a:solidFill>
                  <a:schemeClr val="accent1"/>
                </a:solidFill>
              </a:rPr>
              <a:t>Treialu pethau newydd / ar raddfa fwy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y-GB" noProof="0" dirty="0">
                <a:solidFill>
                  <a:schemeClr val="accent1"/>
                </a:solidFill>
              </a:rPr>
              <a:t>Tim da o swyddogion gweithgar ac angerddol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y-GB" noProof="0" dirty="0">
                <a:solidFill>
                  <a:schemeClr val="accent1"/>
                </a:solidFill>
              </a:rPr>
              <a:t>Bodlonrwydd uchel ymhlith buddiolwyr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y-GB" noProof="0" dirty="0">
                <a:solidFill>
                  <a:schemeClr val="accent1"/>
                </a:solidFill>
              </a:rPr>
              <a:t>Ystyrid yr elfen marchnata a hyrwyddo yn gryfder mawr ar y cyfan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910D22-C4A0-F395-C527-2C89CAE14774}"/>
              </a:ext>
            </a:extLst>
          </p:cNvPr>
          <p:cNvSpPr/>
          <p:nvPr/>
        </p:nvSpPr>
        <p:spPr>
          <a:xfrm>
            <a:off x="6151617" y="1805993"/>
            <a:ext cx="5254516" cy="3531552"/>
          </a:xfrm>
          <a:prstGeom prst="roundRect">
            <a:avLst/>
          </a:prstGeom>
          <a:solidFill>
            <a:srgbClr val="F3F6EB"/>
          </a:solidFill>
          <a:ln>
            <a:solidFill>
              <a:srgbClr val="F3F6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800"/>
              </a:spcAft>
            </a:pPr>
            <a:r>
              <a:rPr lang="cy-GB" sz="2400" b="1" noProof="0" dirty="0">
                <a:solidFill>
                  <a:schemeClr val="accent1"/>
                </a:solidFill>
              </a:rPr>
              <a:t>Yr heriau a’r gwendidau</a:t>
            </a:r>
          </a:p>
          <a:p>
            <a:pPr marL="285750" indent="-285750">
              <a:spcAft>
                <a:spcPts val="1200"/>
              </a:spcAft>
              <a:buFont typeface="Calibri" panose="020F0502020204030204" pitchFamily="34" charset="0"/>
              <a:buChar char="ꭓ"/>
            </a:pPr>
            <a:r>
              <a:rPr lang="cy-GB" noProof="0" dirty="0">
                <a:solidFill>
                  <a:schemeClr val="accent1"/>
                </a:solidFill>
              </a:rPr>
              <a:t>Rhaglen yn ‘dameidiog’ a gorchwyl gwaith o bosib yn rhy eang</a:t>
            </a:r>
          </a:p>
          <a:p>
            <a:pPr marL="285750" indent="-285750">
              <a:spcAft>
                <a:spcPts val="1200"/>
              </a:spcAft>
              <a:buFont typeface="Calibri" panose="020F0502020204030204" pitchFamily="34" charset="0"/>
              <a:buChar char="ꭓ"/>
            </a:pPr>
            <a:r>
              <a:rPr lang="cy-GB" noProof="0" dirty="0">
                <a:solidFill>
                  <a:schemeClr val="accent1"/>
                </a:solidFill>
              </a:rPr>
              <a:t>Amwysedd o ran pwrpas y rhaglen</a:t>
            </a:r>
          </a:p>
          <a:p>
            <a:pPr marL="285750" indent="-285750">
              <a:spcAft>
                <a:spcPts val="1200"/>
              </a:spcAft>
              <a:buFont typeface="Calibri" panose="020F0502020204030204" pitchFamily="34" charset="0"/>
              <a:buChar char="ꭓ"/>
            </a:pPr>
            <a:r>
              <a:rPr lang="cy-GB" noProof="0" dirty="0">
                <a:solidFill>
                  <a:schemeClr val="accent1"/>
                </a:solidFill>
              </a:rPr>
              <a:t>Cyfnod cyflwyno fyr</a:t>
            </a:r>
          </a:p>
          <a:p>
            <a:pPr marL="285750" indent="-285750">
              <a:spcAft>
                <a:spcPts val="1200"/>
              </a:spcAft>
              <a:buFont typeface="Calibri" panose="020F0502020204030204" pitchFamily="34" charset="0"/>
              <a:buChar char="ꭓ"/>
            </a:pPr>
            <a:r>
              <a:rPr lang="cy-GB" noProof="0" dirty="0">
                <a:solidFill>
                  <a:schemeClr val="accent1"/>
                </a:solidFill>
              </a:rPr>
              <a:t>Risg o ddyblygu</a:t>
            </a:r>
          </a:p>
          <a:p>
            <a:pPr marL="285750" indent="-285750">
              <a:spcAft>
                <a:spcPts val="1200"/>
              </a:spcAft>
              <a:buFont typeface="Calibri" panose="020F0502020204030204" pitchFamily="34" charset="0"/>
              <a:buChar char="ꭓ"/>
            </a:pPr>
            <a:r>
              <a:rPr lang="cy-GB" noProof="0" dirty="0">
                <a:solidFill>
                  <a:schemeClr val="accent1"/>
                </a:solidFill>
              </a:rPr>
              <a:t>Diffyg adnodd ar gyfer cydlynu strategol</a:t>
            </a:r>
          </a:p>
        </p:txBody>
      </p:sp>
    </p:spTree>
    <p:extLst>
      <p:ext uri="{BB962C8B-B14F-4D97-AF65-F5344CB8AC3E}">
        <p14:creationId xmlns:p14="http://schemas.microsoft.com/office/powerpoint/2010/main" val="2291772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D5E45-ADAA-DCDF-889E-0B4E38CAA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AC1-8430-3DE5-5083-EBC1DC8E3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noProof="0" dirty="0">
                <a:latin typeface="+mn-lt"/>
              </a:rPr>
              <a:t>Effaith ar ddefnydd Cymraeg busnesau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773528A-6E25-BF16-7FDC-4889393961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201340"/>
              </p:ext>
            </p:extLst>
          </p:nvPr>
        </p:nvGraphicFramePr>
        <p:xfrm>
          <a:off x="1681703" y="4078320"/>
          <a:ext cx="7185850" cy="2707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D0BE5DD0-D2DB-F448-081E-097000E11D70}"/>
              </a:ext>
            </a:extLst>
          </p:cNvPr>
          <p:cNvGrpSpPr/>
          <p:nvPr/>
        </p:nvGrpSpPr>
        <p:grpSpPr>
          <a:xfrm>
            <a:off x="711200" y="1224307"/>
            <a:ext cx="4927552" cy="2712693"/>
            <a:chOff x="550863" y="1557563"/>
            <a:chExt cx="2505600" cy="476866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9D3006A-56D2-530C-1926-AAC6803840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/>
            <a:stretch>
              <a:fillRect/>
            </a:stretch>
          </p:blipFill>
          <p:spPr>
            <a:xfrm>
              <a:off x="550863" y="1805991"/>
              <a:ext cx="2505600" cy="4520238"/>
            </a:xfrm>
            <a:prstGeom prst="rect">
              <a:avLst/>
            </a:prstGeom>
          </p:spPr>
        </p:pic>
        <p:sp>
          <p:nvSpPr>
            <p:cNvPr id="14" name="Text Placeholder 4">
              <a:extLst>
                <a:ext uri="{FF2B5EF4-FFF2-40B4-BE49-F238E27FC236}">
                  <a16:creationId xmlns:a16="http://schemas.microsoft.com/office/drawing/2014/main" id="{0A9E2E3A-1472-6EB5-EB76-30D794D588AA}"/>
                </a:ext>
              </a:extLst>
            </p:cNvPr>
            <p:cNvSpPr txBox="1">
              <a:spLocks/>
            </p:cNvSpPr>
            <p:nvPr/>
          </p:nvSpPr>
          <p:spPr>
            <a:xfrm>
              <a:off x="1310155" y="1557563"/>
              <a:ext cx="1746308" cy="3551875"/>
            </a:xfrm>
            <a:prstGeom prst="rect">
              <a:avLst/>
            </a:prstGeom>
          </p:spPr>
          <p:txBody>
            <a:bodyPr lIns="288000" tIns="288000" rIns="288000" bIns="288000" anchor="t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GB" sz="1600" b="0" i="0" kern="1200" smtClean="0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y-GB" sz="1800" noProof="0" dirty="0">
                  <a:solidFill>
                    <a:schemeClr val="accent1"/>
                  </a:solidFill>
                  <a:latin typeface="+mn-lt"/>
                </a:rPr>
                <a:t>Cyfweliadau gyda busnesau yn datgelu bod...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y-GB" sz="1400" noProof="0" dirty="0">
                  <a:solidFill>
                    <a:schemeClr val="accent1"/>
                  </a:solidFill>
                  <a:latin typeface="+mn-lt"/>
                </a:rPr>
                <a:t>50% o gynnydd yn y nifer sy’n asesu sgiliau ymgeiswyr yn y Gymraeg fel rhan o’u proses recriwtio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y-GB" sz="1400" dirty="0">
                  <a:solidFill>
                    <a:schemeClr val="accent1"/>
                  </a:solidFill>
                  <a:latin typeface="+mn-lt"/>
                </a:rPr>
                <a:t>32% o gynnydd yn y nifer sy’n dweud ei bod yn bwysig iawn iddynt cael staff gyda sgiliau yn y Gymraeg ar eu safle </a:t>
              </a:r>
              <a:endParaRPr lang="cy-GB" sz="1400" noProof="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9" name="Graphic 8" descr="Bar graph with upward trend with solid fill">
            <a:extLst>
              <a:ext uri="{FF2B5EF4-FFF2-40B4-BE49-F238E27FC236}">
                <a16:creationId xmlns:a16="http://schemas.microsoft.com/office/drawing/2014/main" id="{CA9D3A34-8E01-65CF-193E-9764A1997A4E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849422" y="1884753"/>
            <a:ext cx="1533119" cy="153311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8048B90-15BF-6B7A-A43D-98B973AFCA83}"/>
              </a:ext>
            </a:extLst>
          </p:cNvPr>
          <p:cNvGrpSpPr/>
          <p:nvPr/>
        </p:nvGrpSpPr>
        <p:grpSpPr>
          <a:xfrm>
            <a:off x="6412192" y="1329714"/>
            <a:ext cx="5065774" cy="2712693"/>
            <a:chOff x="550863" y="1557563"/>
            <a:chExt cx="2575884" cy="4768666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48616B2F-B3AB-2879-280D-F129BFBF5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/>
            <a:stretch>
              <a:fillRect/>
            </a:stretch>
          </p:blipFill>
          <p:spPr>
            <a:xfrm>
              <a:off x="550863" y="1805991"/>
              <a:ext cx="2505600" cy="4520238"/>
            </a:xfrm>
            <a:prstGeom prst="rect">
              <a:avLst/>
            </a:prstGeom>
          </p:spPr>
        </p:pic>
        <p:sp>
          <p:nvSpPr>
            <p:cNvPr id="19" name="Text Placeholder 4">
              <a:extLst>
                <a:ext uri="{FF2B5EF4-FFF2-40B4-BE49-F238E27FC236}">
                  <a16:creationId xmlns:a16="http://schemas.microsoft.com/office/drawing/2014/main" id="{931589E5-CF7B-04A6-EF1D-97CFCE98A5C1}"/>
                </a:ext>
              </a:extLst>
            </p:cNvPr>
            <p:cNvSpPr txBox="1">
              <a:spLocks/>
            </p:cNvSpPr>
            <p:nvPr/>
          </p:nvSpPr>
          <p:spPr>
            <a:xfrm>
              <a:off x="1310155" y="1557563"/>
              <a:ext cx="1816592" cy="4583370"/>
            </a:xfrm>
            <a:prstGeom prst="rect">
              <a:avLst/>
            </a:prstGeom>
          </p:spPr>
          <p:txBody>
            <a:bodyPr lIns="288000" tIns="288000" rIns="288000" bIns="288000" anchor="t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GB" sz="1600" b="0" i="0" kern="1200" smtClean="0">
                  <a:solidFill>
                    <a:schemeClr val="bg1"/>
                  </a:solidFill>
                  <a:effectLst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y-GB" sz="1800" noProof="0" dirty="0">
                  <a:solidFill>
                    <a:schemeClr val="accent1"/>
                  </a:solidFill>
                  <a:latin typeface="+mn-lt"/>
                </a:rPr>
                <a:t>Dadansoddiad Etic Lab o wefannau buddiolwyr a busnesau arall yn datgelu bod...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y-GB" sz="1400" noProof="0" dirty="0">
                  <a:solidFill>
                    <a:schemeClr val="accent1"/>
                  </a:solidFill>
                  <a:latin typeface="+mn-lt"/>
                </a:rPr>
                <a:t>Busnesau ARFOR yn </a:t>
              </a:r>
              <a:r>
                <a:rPr lang="cy-GB" sz="1400" b="1" noProof="0" dirty="0">
                  <a:solidFill>
                    <a:schemeClr val="tx2"/>
                  </a:solidFill>
                  <a:latin typeface="+mn-lt"/>
                </a:rPr>
                <a:t>22%</a:t>
              </a:r>
              <a:r>
                <a:rPr lang="cy-GB" sz="1400" noProof="0" dirty="0">
                  <a:solidFill>
                    <a:schemeClr val="accent1"/>
                  </a:solidFill>
                  <a:latin typeface="+mn-lt"/>
                </a:rPr>
                <a:t> fwy tebygol o gael sgôr Cymraeg uchel na’r cwmniau sydd heb gael cymorth</a:t>
              </a:r>
            </a:p>
          </p:txBody>
        </p:sp>
      </p:grpSp>
      <p:pic>
        <p:nvPicPr>
          <p:cNvPr id="21" name="Graphic 20" descr="Wrench with solid fill">
            <a:extLst>
              <a:ext uri="{FF2B5EF4-FFF2-40B4-BE49-F238E27FC236}">
                <a16:creationId xmlns:a16="http://schemas.microsoft.com/office/drawing/2014/main" id="{2BCC70E5-D6A7-3C16-3832-41AF6101503A}"/>
              </a:ext>
            </a:extLst>
          </p:cNvPr>
          <p:cNvPicPr>
            <a:picLocks noChangeAspect="1"/>
          </p:cNvPicPr>
          <p:nvPr/>
        </p:nvPicPr>
        <p:blipFill>
          <a:blip/>
          <a:srcRect/>
          <a:stretch/>
        </p:blipFill>
        <p:spPr>
          <a:xfrm>
            <a:off x="6754019" y="2243882"/>
            <a:ext cx="1025676" cy="102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13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BA39A-BD0B-D141-F2A5-C7508BCD3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noProof="0" dirty="0">
                <a:latin typeface="+mn-lt"/>
              </a:rPr>
              <a:t>Effaith ar greu swyddi a thwf busnes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9A95CC9-5CC9-0834-A588-C536110870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779011"/>
              </p:ext>
            </p:extLst>
          </p:nvPr>
        </p:nvGraphicFramePr>
        <p:xfrm>
          <a:off x="453018" y="4766384"/>
          <a:ext cx="10868504" cy="194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3EFCC232-4EA2-5FFC-D51B-407C07471A4C}"/>
              </a:ext>
            </a:extLst>
          </p:cNvPr>
          <p:cNvSpPr/>
          <p:nvPr/>
        </p:nvSpPr>
        <p:spPr>
          <a:xfrm>
            <a:off x="639283" y="1364494"/>
            <a:ext cx="1625452" cy="983330"/>
          </a:xfrm>
          <a:prstGeom prst="homePlate">
            <a:avLst>
              <a:gd name="adj" fmla="val 2626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noProof="0" dirty="0"/>
          </a:p>
        </p:txBody>
      </p:sp>
      <p:pic>
        <p:nvPicPr>
          <p:cNvPr id="15" name="Graphic 14" descr="Office worker male with solid fill">
            <a:extLst>
              <a:ext uri="{FF2B5EF4-FFF2-40B4-BE49-F238E27FC236}">
                <a16:creationId xmlns:a16="http://schemas.microsoft.com/office/drawing/2014/main" id="{AEF65FB3-97D7-3A0E-8EA3-1DA31DB83EF8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480208" y="1551528"/>
            <a:ext cx="462939" cy="462939"/>
          </a:xfrm>
          <a:prstGeom prst="rect">
            <a:avLst/>
          </a:prstGeom>
        </p:spPr>
      </p:pic>
      <p:pic>
        <p:nvPicPr>
          <p:cNvPr id="16" name="Graphic 15" descr="Office worker female with solid fill">
            <a:extLst>
              <a:ext uri="{FF2B5EF4-FFF2-40B4-BE49-F238E27FC236}">
                <a16:creationId xmlns:a16="http://schemas.microsoft.com/office/drawing/2014/main" id="{B8D0E9D2-8470-0262-62AB-B9CB8A002952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870478" y="1434587"/>
            <a:ext cx="462938" cy="4629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BE2B692-C269-8D8C-D05C-861DD401AF94}"/>
              </a:ext>
            </a:extLst>
          </p:cNvPr>
          <p:cNvSpPr txBox="1"/>
          <p:nvPr/>
        </p:nvSpPr>
        <p:spPr>
          <a:xfrm>
            <a:off x="664559" y="1957699"/>
            <a:ext cx="125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noProof="0" dirty="0">
                <a:solidFill>
                  <a:srgbClr val="F3F6EB"/>
                </a:solidFill>
              </a:rPr>
              <a:t>Swyddi</a:t>
            </a:r>
            <a:endParaRPr lang="cy-GB" sz="2000" noProof="0" dirty="0">
              <a:solidFill>
                <a:srgbClr val="F3F6EB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C1F1A70D-F677-D627-F3B1-3312E24F3A67}"/>
              </a:ext>
            </a:extLst>
          </p:cNvPr>
          <p:cNvSpPr/>
          <p:nvPr/>
        </p:nvSpPr>
        <p:spPr>
          <a:xfrm>
            <a:off x="2495930" y="1364494"/>
            <a:ext cx="8825592" cy="983330"/>
          </a:xfrm>
          <a:prstGeom prst="chevron">
            <a:avLst>
              <a:gd name="adj" fmla="val 27778"/>
            </a:avLst>
          </a:prstGeom>
          <a:solidFill>
            <a:srgbClr val="F3F6EB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1600" noProof="0" dirty="0">
                <a:solidFill>
                  <a:schemeClr val="accent1"/>
                </a:solidFill>
              </a:rPr>
              <a:t>73% o dderbynwyr grantiau yn creu swyddi o ganlyniad i’r cymorth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1600" noProof="0" dirty="0">
                <a:solidFill>
                  <a:schemeClr val="accent1"/>
                </a:solidFill>
              </a:rPr>
              <a:t>60% o fusnesau yn adrodd cynnydd yn y nifer o bobl roeddent yn eu cyflogi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1600" noProof="0" dirty="0">
                <a:solidFill>
                  <a:schemeClr val="accent1"/>
                </a:solidFill>
              </a:rPr>
              <a:t>254 o swyddi wedi cael eu creu yn ôl  busnesau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BFB31A1-C100-424C-040C-1F096E97B22C}"/>
              </a:ext>
            </a:extLst>
          </p:cNvPr>
          <p:cNvSpPr/>
          <p:nvPr/>
        </p:nvSpPr>
        <p:spPr>
          <a:xfrm>
            <a:off x="639283" y="2479539"/>
            <a:ext cx="10682239" cy="1145523"/>
          </a:xfrm>
          <a:prstGeom prst="roundRect">
            <a:avLst/>
          </a:prstGeom>
          <a:solidFill>
            <a:srgbClr val="F3F6EB"/>
          </a:solidFill>
          <a:ln>
            <a:solidFill>
              <a:srgbClr val="F3F6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lang="cy-GB" b="1" noProof="0" dirty="0">
                <a:solidFill>
                  <a:schemeClr val="accent1"/>
                </a:solidFill>
              </a:rPr>
              <a:t>Tystiolaeth cymysg o ran priodoldeb y swyddi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1400" noProof="0" dirty="0">
                <a:solidFill>
                  <a:schemeClr val="accent1"/>
                </a:solidFill>
              </a:rPr>
              <a:t>65% yn hyderus iawn bydd y swyddi yn parhau tu hwnt i gyfnod y rhaglen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1400" dirty="0">
                <a:solidFill>
                  <a:schemeClr val="accent1"/>
                </a:solidFill>
              </a:rPr>
              <a:t>Lefel cyflog yn amrywio – 27% yn cynnig llai na £18k, 38% yn cynnig £18-25k, 18% yn cynnig £30k+</a:t>
            </a:r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4877FF95-4961-DDD1-DCF8-0919F165F83F}"/>
              </a:ext>
            </a:extLst>
          </p:cNvPr>
          <p:cNvSpPr/>
          <p:nvPr/>
        </p:nvSpPr>
        <p:spPr>
          <a:xfrm>
            <a:off x="639283" y="3773062"/>
            <a:ext cx="1625452" cy="983330"/>
          </a:xfrm>
          <a:prstGeom prst="homePlate">
            <a:avLst>
              <a:gd name="adj" fmla="val 2626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noProof="0" dirty="0"/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D9A08F33-66A2-8EF7-12EB-92AB6FFF84B0}"/>
              </a:ext>
            </a:extLst>
          </p:cNvPr>
          <p:cNvSpPr/>
          <p:nvPr/>
        </p:nvSpPr>
        <p:spPr>
          <a:xfrm>
            <a:off x="2495930" y="3773062"/>
            <a:ext cx="8825592" cy="983330"/>
          </a:xfrm>
          <a:prstGeom prst="chevron">
            <a:avLst>
              <a:gd name="adj" fmla="val 27778"/>
            </a:avLst>
          </a:prstGeom>
          <a:solidFill>
            <a:srgbClr val="F3F6EB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1600" noProof="0" dirty="0">
                <a:solidFill>
                  <a:schemeClr val="accent1"/>
                </a:solidFill>
              </a:rPr>
              <a:t>83% o dderbynwyr grantiau yn </a:t>
            </a:r>
            <a:r>
              <a:rPr lang="sv-SE" sz="1600" noProof="0" dirty="0">
                <a:solidFill>
                  <a:schemeClr val="accent1"/>
                </a:solidFill>
              </a:rPr>
              <a:t>adrodd cynnydd yn eu trosiant</a:t>
            </a:r>
            <a:endParaRPr lang="cy-GB" sz="1600" noProof="0" dirty="0">
              <a:solidFill>
                <a:schemeClr val="accent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1600" noProof="0" dirty="0">
                <a:solidFill>
                  <a:schemeClr val="accent1"/>
                </a:solidFill>
              </a:rPr>
              <a:t>Amcangyfrir tua £3.9m o gynnydd yn nhrosiant busnesau o ganlyniad i’r grantiau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1600" noProof="0" dirty="0">
                <a:solidFill>
                  <a:schemeClr val="accent1"/>
                </a:solidFill>
              </a:rPr>
              <a:t>68% yn dweud wedi cynhyddu dyheadau o ran tyfu eu busnesau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BD27A4-898F-81F2-2571-4BF6C621DFE3}"/>
              </a:ext>
            </a:extLst>
          </p:cNvPr>
          <p:cNvSpPr txBox="1"/>
          <p:nvPr/>
        </p:nvSpPr>
        <p:spPr>
          <a:xfrm>
            <a:off x="664559" y="4304719"/>
            <a:ext cx="125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noProof="0" dirty="0">
                <a:solidFill>
                  <a:srgbClr val="F3F6EB"/>
                </a:solidFill>
              </a:rPr>
              <a:t>Trosiant</a:t>
            </a:r>
            <a:endParaRPr lang="cy-GB" sz="2000" noProof="0" dirty="0">
              <a:solidFill>
                <a:srgbClr val="F3F6EB"/>
              </a:solidFill>
            </a:endParaRPr>
          </a:p>
        </p:txBody>
      </p:sp>
      <p:pic>
        <p:nvPicPr>
          <p:cNvPr id="25" name="Graphic 24" descr="Coins with solid fill">
            <a:extLst>
              <a:ext uri="{FF2B5EF4-FFF2-40B4-BE49-F238E27FC236}">
                <a16:creationId xmlns:a16="http://schemas.microsoft.com/office/drawing/2014/main" id="{3BEF7ADC-9386-6CE5-5963-5251C79B8712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991018" y="3769297"/>
            <a:ext cx="684796" cy="68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66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40551-2E9F-DA76-C9DD-24D0CA0FC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noProof="0" dirty="0">
                <a:latin typeface="+mn-lt"/>
              </a:rPr>
              <a:t>Cynnig gwerth ychwanegol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06F5745-1F89-8CC1-4AA9-87D6057E43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605077"/>
              </p:ext>
            </p:extLst>
          </p:nvPr>
        </p:nvGraphicFramePr>
        <p:xfrm>
          <a:off x="7172386" y="3197453"/>
          <a:ext cx="4568825" cy="274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E2D35F98-F93D-A994-EA03-44C0E6C5DCAE}"/>
              </a:ext>
            </a:extLst>
          </p:cNvPr>
          <p:cNvGrpSpPr/>
          <p:nvPr/>
        </p:nvGrpSpPr>
        <p:grpSpPr>
          <a:xfrm>
            <a:off x="450789" y="3429000"/>
            <a:ext cx="6280211" cy="2365437"/>
            <a:chOff x="550861" y="1805992"/>
            <a:chExt cx="5365752" cy="3029484"/>
          </a:xfrm>
        </p:grpSpPr>
        <p:sp>
          <p:nvSpPr>
            <p:cNvPr id="7" name="Text Placeholder 10">
              <a:extLst>
                <a:ext uri="{FF2B5EF4-FFF2-40B4-BE49-F238E27FC236}">
                  <a16:creationId xmlns:a16="http://schemas.microsoft.com/office/drawing/2014/main" id="{3C7EE469-F7D8-7CEE-4B81-10F25733D1D6}"/>
                </a:ext>
              </a:extLst>
            </p:cNvPr>
            <p:cNvSpPr txBox="1">
              <a:spLocks/>
            </p:cNvSpPr>
            <p:nvPr/>
          </p:nvSpPr>
          <p:spPr>
            <a:xfrm>
              <a:off x="550861" y="1805992"/>
              <a:ext cx="5365752" cy="3029484"/>
            </a:xfrm>
            <a:prstGeom prst="roundRect">
              <a:avLst>
                <a:gd name="adj" fmla="val 5871"/>
              </a:avLst>
            </a:prstGeom>
            <a:solidFill>
              <a:schemeClr val="accent1"/>
            </a:solidFill>
          </p:spPr>
          <p:txBody>
            <a:bodyPr lIns="288000" tIns="288000" rIns="288000" bIns="288000" anchor="t">
              <a:spAutoFit/>
            </a:bodyPr>
            <a:lstStyle>
              <a:lvl1pPr marL="0" indent="0" algn="l" defTabSz="914400" rtl="0" eaLnBrk="1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None/>
                <a:defRPr lang="en-GB" sz="2700" b="0" kern="1200" smtClean="0">
                  <a:solidFill>
                    <a:schemeClr val="bg1"/>
                  </a:solidFill>
                  <a:effectLst/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200" dirty="0"/>
            </a:p>
            <a:p>
              <a:r>
                <a:rPr lang="en-US" sz="1800" dirty="0"/>
                <a:t>I have a small, new business and couldn't afford to build the new gym and equip it without the funding. I had looked at loans, but they would have crippled the business with repayments. I had applied for other grants but they weren't suitable for a small business like mine and was turned down</a:t>
              </a:r>
              <a:r>
                <a:rPr lang="en-GB" sz="1800" dirty="0"/>
                <a:t>.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14F303A2-A709-BCBE-CB42-2F72FC0A4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/>
            <a:stretch>
              <a:fillRect/>
            </a:stretch>
          </p:blipFill>
          <p:spPr>
            <a:xfrm>
              <a:off x="608246" y="2012609"/>
              <a:ext cx="430992" cy="469900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8CF2894-053F-803E-C2F4-D74836859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/>
            <a:stretch>
              <a:fillRect/>
            </a:stretch>
          </p:blipFill>
          <p:spPr>
            <a:xfrm rot="10800000">
              <a:off x="5335097" y="4235453"/>
              <a:ext cx="513383" cy="469901"/>
            </a:xfrm>
            <a:prstGeom prst="rect">
              <a:avLst/>
            </a:prstGeom>
          </p:spPr>
        </p:pic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04CBFAA-82CD-1E9E-0CEA-75FA5599CA7A}"/>
              </a:ext>
            </a:extLst>
          </p:cNvPr>
          <p:cNvSpPr/>
          <p:nvPr/>
        </p:nvSpPr>
        <p:spPr>
          <a:xfrm>
            <a:off x="1465027" y="1569260"/>
            <a:ext cx="2681437" cy="1406480"/>
          </a:xfrm>
          <a:prstGeom prst="roundRect">
            <a:avLst/>
          </a:prstGeom>
          <a:solidFill>
            <a:srgbClr val="F3F6EB"/>
          </a:solidFill>
          <a:ln>
            <a:solidFill>
              <a:srgbClr val="F3F6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53%</a:t>
            </a:r>
          </a:p>
          <a:p>
            <a:pPr algn="ctr"/>
            <a:r>
              <a:rPr lang="cy-GB" sz="1400" noProof="0" dirty="0">
                <a:solidFill>
                  <a:schemeClr val="accent1"/>
                </a:solidFill>
              </a:rPr>
              <a:t>o fusnesau wedi derbyn cymorth ariannol wrth rhaglenni arall yn y gorffennol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ED6821F-EDE9-8C30-ED4F-D64AF65D4921}"/>
              </a:ext>
            </a:extLst>
          </p:cNvPr>
          <p:cNvSpPr/>
          <p:nvPr/>
        </p:nvSpPr>
        <p:spPr>
          <a:xfrm>
            <a:off x="4755281" y="1569260"/>
            <a:ext cx="2681437" cy="1406480"/>
          </a:xfrm>
          <a:prstGeom prst="roundRect">
            <a:avLst/>
          </a:prstGeom>
          <a:solidFill>
            <a:srgbClr val="F3F6EB"/>
          </a:solidFill>
          <a:ln>
            <a:solidFill>
              <a:srgbClr val="F3F6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81%</a:t>
            </a:r>
          </a:p>
          <a:p>
            <a:pPr algn="ctr"/>
            <a:r>
              <a:rPr lang="cy-GB" sz="1400" noProof="0" dirty="0">
                <a:solidFill>
                  <a:schemeClr val="accent1"/>
                </a:solidFill>
              </a:rPr>
              <a:t>o fusnesau yn dweud nad oedd ganddynt yr arian ar gyfer y buddsoddiad heb y grant 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1BA47B8-1AB6-3EB5-9E94-0DF0396A0012}"/>
              </a:ext>
            </a:extLst>
          </p:cNvPr>
          <p:cNvSpPr/>
          <p:nvPr/>
        </p:nvSpPr>
        <p:spPr>
          <a:xfrm>
            <a:off x="8045535" y="1569260"/>
            <a:ext cx="2681437" cy="1406480"/>
          </a:xfrm>
          <a:prstGeom prst="roundRect">
            <a:avLst/>
          </a:prstGeom>
          <a:solidFill>
            <a:srgbClr val="F3F6EB"/>
          </a:solidFill>
          <a:ln>
            <a:solidFill>
              <a:srgbClr val="F3F6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80%</a:t>
            </a:r>
          </a:p>
          <a:p>
            <a:pPr algn="ctr"/>
            <a:r>
              <a:rPr lang="cy-GB" sz="1400" noProof="0" dirty="0">
                <a:solidFill>
                  <a:schemeClr val="accent1"/>
                </a:solidFill>
              </a:rPr>
              <a:t>o fusnesau yn dweud roedd angen y cyllid arnynt er mwyn lleihau'r risg busnes o wneud y buddsoddiad</a:t>
            </a:r>
          </a:p>
        </p:txBody>
      </p:sp>
    </p:spTree>
    <p:extLst>
      <p:ext uri="{BB962C8B-B14F-4D97-AF65-F5344CB8AC3E}">
        <p14:creationId xmlns:p14="http://schemas.microsoft.com/office/powerpoint/2010/main" val="1866886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47691-5B2C-0B1B-D352-14B3414A4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noProof="0" dirty="0">
                <a:latin typeface="+mn-lt"/>
              </a:rPr>
              <a:t>Canlyniadau i unigolion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ACE16493-BA43-B65C-FC06-6DAD15C33D5F}"/>
              </a:ext>
            </a:extLst>
          </p:cNvPr>
          <p:cNvSpPr/>
          <p:nvPr/>
        </p:nvSpPr>
        <p:spPr>
          <a:xfrm>
            <a:off x="550861" y="1430705"/>
            <a:ext cx="2500684" cy="1025416"/>
          </a:xfrm>
          <a:prstGeom prst="homePlate">
            <a:avLst>
              <a:gd name="adj" fmla="val 2626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CDC266-01ED-0883-0AEF-1AA263995694}"/>
              </a:ext>
            </a:extLst>
          </p:cNvPr>
          <p:cNvSpPr txBox="1"/>
          <p:nvPr/>
        </p:nvSpPr>
        <p:spPr>
          <a:xfrm>
            <a:off x="1682174" y="1514108"/>
            <a:ext cx="126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noProof="0" dirty="0">
                <a:solidFill>
                  <a:srgbClr val="F3F6EB"/>
                </a:solidFill>
              </a:rPr>
              <a:t>Elfen Mentro</a:t>
            </a:r>
            <a:endParaRPr lang="cy-GB" sz="2000" noProof="0" dirty="0">
              <a:solidFill>
                <a:srgbClr val="F3F6EB"/>
              </a:solidFill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7DBAD6A4-130C-D787-0A9E-39AF73EFAEA1}"/>
              </a:ext>
            </a:extLst>
          </p:cNvPr>
          <p:cNvSpPr/>
          <p:nvPr/>
        </p:nvSpPr>
        <p:spPr>
          <a:xfrm>
            <a:off x="3381153" y="1430705"/>
            <a:ext cx="7836196" cy="1116000"/>
          </a:xfrm>
          <a:prstGeom prst="chevron">
            <a:avLst>
              <a:gd name="adj" fmla="val 27778"/>
            </a:avLst>
          </a:prstGeom>
          <a:solidFill>
            <a:srgbClr val="F3F6EB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cy-GB" sz="1600" b="1" noProof="0" dirty="0">
                <a:solidFill>
                  <a:schemeClr val="accent1"/>
                </a:solidFill>
              </a:rPr>
              <a:t>Cyflymu y broses o gychwyn busnes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1400" noProof="0" dirty="0">
                <a:solidFill>
                  <a:schemeClr val="accent1"/>
                </a:solidFill>
              </a:rPr>
              <a:t>47% eisoes wedi cychwyn busnes newydd, 16% ar fin gwneud, a 24% pellach yn bwriadu gwneud o hyd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1400" dirty="0">
                <a:solidFill>
                  <a:schemeClr val="accent1"/>
                </a:solidFill>
              </a:rPr>
              <a:t>82% (9/11) yn dweud bod y cymorth wedi cyflymu y broses o gychwyn busnes</a:t>
            </a:r>
            <a:endParaRPr lang="cy-GB" sz="1400" noProof="0" dirty="0">
              <a:solidFill>
                <a:schemeClr val="accent1"/>
              </a:solidFill>
            </a:endParaRPr>
          </a:p>
        </p:txBody>
      </p:sp>
      <p:pic>
        <p:nvPicPr>
          <p:cNvPr id="15" name="Graphic 14" descr="Group brainstorm with solid fill">
            <a:extLst>
              <a:ext uri="{FF2B5EF4-FFF2-40B4-BE49-F238E27FC236}">
                <a16:creationId xmlns:a16="http://schemas.microsoft.com/office/drawing/2014/main" id="{3F145065-D863-077B-8758-42C27E0657E1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767822" y="1573675"/>
            <a:ext cx="697390" cy="697390"/>
          </a:xfrm>
          <a:prstGeom prst="rect">
            <a:avLst/>
          </a:prstGeom>
        </p:spPr>
      </p:pic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F8238C5A-E6F3-92BF-B849-964927B47FF7}"/>
              </a:ext>
            </a:extLst>
          </p:cNvPr>
          <p:cNvSpPr/>
          <p:nvPr/>
        </p:nvSpPr>
        <p:spPr>
          <a:xfrm>
            <a:off x="550861" y="2838579"/>
            <a:ext cx="2500684" cy="1025416"/>
          </a:xfrm>
          <a:prstGeom prst="homePlate">
            <a:avLst>
              <a:gd name="adj" fmla="val 2626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noProof="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0AF674-919A-28F0-8258-498F01B6293C}"/>
              </a:ext>
            </a:extLst>
          </p:cNvPr>
          <p:cNvSpPr txBox="1"/>
          <p:nvPr/>
        </p:nvSpPr>
        <p:spPr>
          <a:xfrm>
            <a:off x="1682174" y="2921982"/>
            <a:ext cx="126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noProof="0" dirty="0">
                <a:solidFill>
                  <a:srgbClr val="F3F6EB"/>
                </a:solidFill>
              </a:rPr>
              <a:t>Elfen Gyrfaol</a:t>
            </a:r>
            <a:endParaRPr lang="cy-GB" sz="2000" noProof="0" dirty="0">
              <a:solidFill>
                <a:srgbClr val="F3F6EB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BF38EB57-05AC-5937-0DC6-C56C3B6FE15D}"/>
              </a:ext>
            </a:extLst>
          </p:cNvPr>
          <p:cNvSpPr/>
          <p:nvPr/>
        </p:nvSpPr>
        <p:spPr>
          <a:xfrm>
            <a:off x="3381153" y="2838579"/>
            <a:ext cx="7836196" cy="1116000"/>
          </a:xfrm>
          <a:prstGeom prst="chevron">
            <a:avLst>
              <a:gd name="adj" fmla="val 27778"/>
            </a:avLst>
          </a:prstGeom>
          <a:solidFill>
            <a:srgbClr val="F3F6EB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cy-GB" sz="1600" b="1" noProof="0" dirty="0">
                <a:solidFill>
                  <a:schemeClr val="accent1"/>
                </a:solidFill>
              </a:rPr>
              <a:t>Cynaliadwyedd y swyddi yn amrywio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1400" noProof="0" dirty="0">
                <a:solidFill>
                  <a:schemeClr val="accent1"/>
                </a:solidFill>
              </a:rPr>
              <a:t>25% wedi cadw eu rol / cael cynnig i barhau gyda’r un cwmni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1400" dirty="0">
                <a:solidFill>
                  <a:schemeClr val="accent1"/>
                </a:solidFill>
              </a:rPr>
              <a:t>21% yn gobeithio cadweu rol gyda’r cwmni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1400" noProof="0" dirty="0">
                <a:solidFill>
                  <a:schemeClr val="accent1"/>
                </a:solidFill>
              </a:rPr>
              <a:t>29% yn bwriadu gweithio yn yr un maes gyda cwmni gwahanol</a:t>
            </a:r>
          </a:p>
        </p:txBody>
      </p:sp>
      <p:pic>
        <p:nvPicPr>
          <p:cNvPr id="22" name="Graphic 21" descr="Office worker female with solid fill">
            <a:extLst>
              <a:ext uri="{FF2B5EF4-FFF2-40B4-BE49-F238E27FC236}">
                <a16:creationId xmlns:a16="http://schemas.microsoft.com/office/drawing/2014/main" id="{E2642A3F-0D8B-81BF-B258-8F53F842603F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796353" y="3031122"/>
            <a:ext cx="640330" cy="640330"/>
          </a:xfrm>
          <a:prstGeom prst="rect">
            <a:avLst/>
          </a:prstGeom>
        </p:spPr>
      </p:pic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A6759996-4808-5748-7690-F0F8D4E73E2B}"/>
              </a:ext>
            </a:extLst>
          </p:cNvPr>
          <p:cNvSpPr/>
          <p:nvPr/>
        </p:nvSpPr>
        <p:spPr>
          <a:xfrm>
            <a:off x="550861" y="4246453"/>
            <a:ext cx="2500684" cy="1025416"/>
          </a:xfrm>
          <a:prstGeom prst="homePlate">
            <a:avLst>
              <a:gd name="adj" fmla="val 2626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noProof="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618CE6-0B6D-BCFC-2D33-3CFC17EDFFC3}"/>
              </a:ext>
            </a:extLst>
          </p:cNvPr>
          <p:cNvSpPr txBox="1"/>
          <p:nvPr/>
        </p:nvSpPr>
        <p:spPr>
          <a:xfrm>
            <a:off x="1682174" y="4329856"/>
            <a:ext cx="126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noProof="0" dirty="0">
                <a:solidFill>
                  <a:srgbClr val="F3F6EB"/>
                </a:solidFill>
              </a:rPr>
              <a:t>Elfen Profi</a:t>
            </a:r>
            <a:endParaRPr lang="cy-GB" sz="2000" noProof="0" dirty="0">
              <a:solidFill>
                <a:srgbClr val="F3F6EB"/>
              </a:solidFill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B3037D8F-F0EB-0912-3A32-0479DA9C9E78}"/>
              </a:ext>
            </a:extLst>
          </p:cNvPr>
          <p:cNvSpPr/>
          <p:nvPr/>
        </p:nvSpPr>
        <p:spPr>
          <a:xfrm>
            <a:off x="3381153" y="4246453"/>
            <a:ext cx="7836196" cy="1116000"/>
          </a:xfrm>
          <a:prstGeom prst="chevron">
            <a:avLst>
              <a:gd name="adj" fmla="val 27778"/>
            </a:avLst>
          </a:prstGeom>
          <a:solidFill>
            <a:srgbClr val="F3F6EB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cy-GB" sz="1600" b="1" noProof="0" dirty="0">
                <a:solidFill>
                  <a:schemeClr val="accent1"/>
                </a:solidFill>
              </a:rPr>
              <a:t>Ymwybyddiaeth o gyfleoedd lleol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y-GB" sz="1400" noProof="0" dirty="0">
                <a:solidFill>
                  <a:schemeClr val="accent1"/>
                </a:solidFill>
              </a:rPr>
              <a:t>82% yn dweud eu bod yn fwy ymwybodol o'r cyfleoedd sydd ar gael yn lleol o ganlyniad i elfen Profi</a:t>
            </a:r>
          </a:p>
        </p:txBody>
      </p:sp>
      <p:pic>
        <p:nvPicPr>
          <p:cNvPr id="28" name="Graphic 27" descr="Classroom with solid fill">
            <a:extLst>
              <a:ext uri="{FF2B5EF4-FFF2-40B4-BE49-F238E27FC236}">
                <a16:creationId xmlns:a16="http://schemas.microsoft.com/office/drawing/2014/main" id="{EF3EB026-FD14-D24F-B14D-30AA6C70FB06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832460" y="4475103"/>
            <a:ext cx="568116" cy="56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16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60541-51F0-B865-599F-43FE39601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noProof="0" dirty="0"/>
              <a:t>Effaith ar batrymau mudo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0EAACF0-9EE7-630A-FB33-7714100C4A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25158"/>
              </p:ext>
            </p:extLst>
          </p:nvPr>
        </p:nvGraphicFramePr>
        <p:xfrm>
          <a:off x="550859" y="3659833"/>
          <a:ext cx="4169262" cy="2349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6170A7B-FF6F-3D4D-CCF1-5889D78A2FFB}"/>
              </a:ext>
            </a:extLst>
          </p:cNvPr>
          <p:cNvSpPr txBox="1"/>
          <p:nvPr/>
        </p:nvSpPr>
        <p:spPr>
          <a:xfrm>
            <a:off x="592655" y="3198167"/>
            <a:ext cx="4127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y-GB" sz="1200" b="1" noProof="0" dirty="0"/>
              <a:t>I ba raddau oeddech chi / ydych chi eisiau aros i fyw o fewn rhanbarth ARFOR?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4BA0E1-E838-A3DD-1A42-654B4C71D5F2}"/>
              </a:ext>
            </a:extLst>
          </p:cNvPr>
          <p:cNvSpPr/>
          <p:nvPr/>
        </p:nvSpPr>
        <p:spPr>
          <a:xfrm>
            <a:off x="550859" y="1477290"/>
            <a:ext cx="1603426" cy="1392998"/>
          </a:xfrm>
          <a:prstGeom prst="roundRect">
            <a:avLst/>
          </a:prstGeom>
          <a:solidFill>
            <a:srgbClr val="F3F6EB"/>
          </a:solidFill>
          <a:ln>
            <a:solidFill>
              <a:srgbClr val="F3F6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72%</a:t>
            </a:r>
          </a:p>
          <a:p>
            <a:pPr algn="ctr"/>
            <a:r>
              <a:rPr lang="cy-GB" sz="1400" noProof="0" dirty="0">
                <a:solidFill>
                  <a:schemeClr val="accent1"/>
                </a:solidFill>
              </a:rPr>
              <a:t>Dylanwadu ar eu penderfyniad i aros i fyw yn y rhanbarth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3F604C-320B-1746-56FB-EA879BD3C194}"/>
              </a:ext>
            </a:extLst>
          </p:cNvPr>
          <p:cNvSpPr/>
          <p:nvPr/>
        </p:nvSpPr>
        <p:spPr>
          <a:xfrm>
            <a:off x="2426660" y="1477290"/>
            <a:ext cx="1603427" cy="1392997"/>
          </a:xfrm>
          <a:prstGeom prst="roundRect">
            <a:avLst/>
          </a:prstGeom>
          <a:solidFill>
            <a:srgbClr val="F3F6EB"/>
          </a:solidFill>
          <a:ln>
            <a:solidFill>
              <a:srgbClr val="F3F6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41%</a:t>
            </a:r>
          </a:p>
          <a:p>
            <a:pPr algn="ctr"/>
            <a:r>
              <a:rPr lang="cy-GB" sz="1400" noProof="0" dirty="0">
                <a:solidFill>
                  <a:schemeClr val="accent1"/>
                </a:solidFill>
              </a:rPr>
              <a:t>Mwy ymwybodol o’r cyfleoedd gwaith yn eu hardal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DAFD662-F925-BB4F-511C-822462FEA168}"/>
              </a:ext>
            </a:extLst>
          </p:cNvPr>
          <p:cNvSpPr/>
          <p:nvPr/>
        </p:nvSpPr>
        <p:spPr>
          <a:xfrm>
            <a:off x="4280872" y="1477290"/>
            <a:ext cx="1603428" cy="1392996"/>
          </a:xfrm>
          <a:prstGeom prst="roundRect">
            <a:avLst/>
          </a:prstGeom>
          <a:solidFill>
            <a:srgbClr val="F3F6EB"/>
          </a:solidFill>
          <a:ln>
            <a:solidFill>
              <a:srgbClr val="F3F6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50%</a:t>
            </a:r>
          </a:p>
          <a:p>
            <a:pPr algn="ctr"/>
            <a:r>
              <a:rPr lang="cy-GB" sz="1400" noProof="0" dirty="0">
                <a:solidFill>
                  <a:schemeClr val="accent1"/>
                </a:solidFill>
              </a:rPr>
              <a:t>Meithrin agwedd mwy cadarnhaol tuag at yr ardal a’r cyfleoedd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DC7A39B-DBE1-90B9-7498-BD07E80E21EA}"/>
              </a:ext>
            </a:extLst>
          </p:cNvPr>
          <p:cNvSpPr/>
          <p:nvPr/>
        </p:nvSpPr>
        <p:spPr>
          <a:xfrm>
            <a:off x="6135085" y="1477290"/>
            <a:ext cx="1603428" cy="1392995"/>
          </a:xfrm>
          <a:prstGeom prst="roundRect">
            <a:avLst/>
          </a:prstGeom>
          <a:solidFill>
            <a:srgbClr val="F3F6EB"/>
          </a:solidFill>
          <a:ln>
            <a:solidFill>
              <a:srgbClr val="F3F6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53%</a:t>
            </a:r>
          </a:p>
          <a:p>
            <a:pPr algn="ctr"/>
            <a:r>
              <a:rPr lang="cy-GB" sz="1400" noProof="0" dirty="0">
                <a:solidFill>
                  <a:schemeClr val="accent1"/>
                </a:solidFill>
              </a:rPr>
              <a:t>Dylanwadu ar eu penderfyniad i aros i fyw yn y rhanbarth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CDB2AB0-E792-DE68-C8A4-54471423597C}"/>
              </a:ext>
            </a:extLst>
          </p:cNvPr>
          <p:cNvSpPr/>
          <p:nvPr/>
        </p:nvSpPr>
        <p:spPr>
          <a:xfrm>
            <a:off x="7983410" y="1477291"/>
            <a:ext cx="1603429" cy="1392994"/>
          </a:xfrm>
          <a:prstGeom prst="roundRect">
            <a:avLst/>
          </a:prstGeom>
          <a:solidFill>
            <a:srgbClr val="F3F6EB"/>
          </a:solidFill>
          <a:ln>
            <a:solidFill>
              <a:srgbClr val="F3F6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59%</a:t>
            </a:r>
          </a:p>
          <a:p>
            <a:pPr algn="ctr"/>
            <a:r>
              <a:rPr lang="cy-GB" sz="1400" noProof="0" dirty="0">
                <a:solidFill>
                  <a:schemeClr val="accent1"/>
                </a:solidFill>
              </a:rPr>
              <a:t>Rhoi hyder bod modd cyflawni dyheadau wrth aros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C36AD46-1A17-F029-7F08-778338E9FF89}"/>
              </a:ext>
            </a:extLst>
          </p:cNvPr>
          <p:cNvSpPr/>
          <p:nvPr/>
        </p:nvSpPr>
        <p:spPr>
          <a:xfrm>
            <a:off x="9831736" y="1477291"/>
            <a:ext cx="1603429" cy="1392994"/>
          </a:xfrm>
          <a:prstGeom prst="roundRect">
            <a:avLst/>
          </a:prstGeom>
          <a:solidFill>
            <a:srgbClr val="F3F6EB"/>
          </a:solidFill>
          <a:ln>
            <a:solidFill>
              <a:srgbClr val="F3F6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33%</a:t>
            </a:r>
          </a:p>
          <a:p>
            <a:pPr algn="ctr"/>
            <a:r>
              <a:rPr lang="cy-GB" sz="1400" noProof="0" dirty="0">
                <a:solidFill>
                  <a:schemeClr val="accent1"/>
                </a:solidFill>
              </a:rPr>
              <a:t>Gwaredu rhai o’r rhwystrau o ran gallu aros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27F3B8F2-8888-28D9-7B5F-3071FA07FC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863331"/>
              </p:ext>
            </p:extLst>
          </p:nvPr>
        </p:nvGraphicFramePr>
        <p:xfrm>
          <a:off x="5452513" y="3475165"/>
          <a:ext cx="5722306" cy="2566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1FB2962F-FEEF-6A38-8B9A-7269F5F9C50E}"/>
              </a:ext>
            </a:extLst>
          </p:cNvPr>
          <p:cNvSpPr txBox="1"/>
          <p:nvPr/>
        </p:nvSpPr>
        <p:spPr>
          <a:xfrm>
            <a:off x="5082585" y="3198166"/>
            <a:ext cx="60922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y-GB" sz="1200" b="1" noProof="0" dirty="0"/>
              <a:t>Ym mha ffordd mae ARFOR wedi dylanwadu ar eich penderfyniad i aros yn yr ardal?</a:t>
            </a:r>
          </a:p>
        </p:txBody>
      </p:sp>
    </p:spTree>
    <p:extLst>
      <p:ext uri="{BB962C8B-B14F-4D97-AF65-F5344CB8AC3E}">
        <p14:creationId xmlns:p14="http://schemas.microsoft.com/office/powerpoint/2010/main" val="3324244410"/>
      </p:ext>
    </p:extLst>
  </p:cSld>
  <p:clrMapOvr>
    <a:masterClrMapping/>
  </p:clrMapOvr>
</p:sld>
</file>

<file path=ppt/theme/theme1.xml><?xml version="1.0" encoding="utf-8"?>
<a:theme xmlns:a="http://schemas.openxmlformats.org/drawingml/2006/main" name="Wavehill Theme">
  <a:themeElements>
    <a:clrScheme name="Wavehill">
      <a:dk1>
        <a:srgbClr val="2A2427"/>
      </a:dk1>
      <a:lt1>
        <a:srgbClr val="FFFFFF"/>
      </a:lt1>
      <a:dk2>
        <a:srgbClr val="00853B"/>
      </a:dk2>
      <a:lt2>
        <a:srgbClr val="F3F6EB"/>
      </a:lt2>
      <a:accent1>
        <a:srgbClr val="00615B"/>
      </a:accent1>
      <a:accent2>
        <a:srgbClr val="9DDFD4"/>
      </a:accent2>
      <a:accent3>
        <a:srgbClr val="5B0061"/>
      </a:accent3>
      <a:accent4>
        <a:srgbClr val="E9AECB"/>
      </a:accent4>
      <a:accent5>
        <a:srgbClr val="E58A41"/>
      </a:accent5>
      <a:accent6>
        <a:srgbClr val="1C2450"/>
      </a:accent6>
      <a:hlink>
        <a:srgbClr val="00853B"/>
      </a:hlink>
      <a:folHlink>
        <a:srgbClr val="00853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3C38DB85DFD045AE69A284BE1EED32" ma:contentTypeVersion="18" ma:contentTypeDescription="Create a new document." ma:contentTypeScope="" ma:versionID="4f4ad4fdb210b1174e9e85f1bc258a5c">
  <xsd:schema xmlns:xsd="http://www.w3.org/2001/XMLSchema" xmlns:xs="http://www.w3.org/2001/XMLSchema" xmlns:p="http://schemas.microsoft.com/office/2006/metadata/properties" xmlns:ns2="8e5d77a1-1478-4760-99b4-dc70e179bb42" xmlns:ns3="61d16714-7cc6-44b3-b35d-6b8a5060d8e3" targetNamespace="http://schemas.microsoft.com/office/2006/metadata/properties" ma:root="true" ma:fieldsID="5b40f7a697ac98c74ab48ad1938acd30" ns2:_="" ns3:_="">
    <xsd:import namespace="8e5d77a1-1478-4760-99b4-dc70e179bb42"/>
    <xsd:import namespace="61d16714-7cc6-44b3-b35d-6b8a5060d8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5d77a1-1478-4760-99b4-dc70e179bb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4105a58-e11d-40ef-97ce-81c15113c3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16714-7cc6-44b3-b35d-6b8a5060d8e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57bd7ab-f2e9-4c9d-a225-469467bdd592}" ma:internalName="TaxCatchAll" ma:showField="CatchAllData" ma:web="61d16714-7cc6-44b3-b35d-6b8a5060d8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5d77a1-1478-4760-99b4-dc70e179bb42">
      <Terms xmlns="http://schemas.microsoft.com/office/infopath/2007/PartnerControls"/>
    </lcf76f155ced4ddcb4097134ff3c332f>
    <TaxCatchAll xmlns="61d16714-7cc6-44b3-b35d-6b8a5060d8e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ED6303-BC69-4F48-8739-0B2179F1EF27}">
  <ds:schemaRefs>
    <ds:schemaRef ds:uri="61d16714-7cc6-44b3-b35d-6b8a5060d8e3"/>
    <ds:schemaRef ds:uri="8e5d77a1-1478-4760-99b4-dc70e179bb4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149B020-EB76-4DB5-9D37-F33D51B0AB1F}">
  <ds:schemaRefs>
    <ds:schemaRef ds:uri="61d16714-7cc6-44b3-b35d-6b8a5060d8e3"/>
    <ds:schemaRef ds:uri="8e5d77a1-1478-4760-99b4-dc70e179bb4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9858B35-D4A7-44A3-A669-043C94EA21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6736</TotalTime>
  <Words>954</Words>
  <Application>Microsoft Office PowerPoint</Application>
  <PresentationFormat>Sgrin Lydan</PresentationFormat>
  <Paragraphs>107</Paragraphs>
  <Slides>11</Slides>
  <Notes>5</Notes>
  <HiddenSlides>0</HiddenSlides>
  <MMClips>0</MMClips>
  <ScaleCrop>false</ScaleCrop>
  <HeadingPairs>
    <vt:vector size="6" baseType="variant">
      <vt:variant>
        <vt:lpstr>Ffontiau a Ddefnyddiwyd</vt:lpstr>
      </vt:variant>
      <vt:variant>
        <vt:i4>4</vt:i4>
      </vt:variant>
      <vt:variant>
        <vt:lpstr>Thema</vt:lpstr>
      </vt:variant>
      <vt:variant>
        <vt:i4>1</vt:i4>
      </vt:variant>
      <vt:variant>
        <vt:lpstr>Teitlau Sleidiau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Wavehill Theme</vt:lpstr>
      <vt:lpstr>Monitro, Gwerthuso a Dysgu, ARFOR 2 </vt:lpstr>
      <vt:lpstr>Profiad busnesau</vt:lpstr>
      <vt:lpstr>Profiad unigolion</vt:lpstr>
      <vt:lpstr>Asesu perfformiad cyflwyno ARFOR 2</vt:lpstr>
      <vt:lpstr>Effaith ar ddefnydd Cymraeg busnesau</vt:lpstr>
      <vt:lpstr>Effaith ar greu swyddi a thwf busnes</vt:lpstr>
      <vt:lpstr>Cynnig gwerth ychwanegol</vt:lpstr>
      <vt:lpstr>Canlyniadau i unigolion</vt:lpstr>
      <vt:lpstr>Effaith ar batrymau mudo</vt:lpstr>
      <vt:lpstr>Prif negeseuon</vt:lpstr>
      <vt:lpstr>Diolch yn fawr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Wilson</dc:creator>
  <cp:lastModifiedBy>Anwen Davies (ECON A CMND)</cp:lastModifiedBy>
  <cp:revision>5</cp:revision>
  <dcterms:created xsi:type="dcterms:W3CDTF">2022-07-21T16:10:46Z</dcterms:created>
  <dcterms:modified xsi:type="dcterms:W3CDTF">2025-06-13T14:26:10Z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0x0101006F3C38DB85DFD045AE69A284BE1EED32</vt:lpwstr>
  </property>
  <property fmtid="{D5CDD505-2E9C-101B-9397-08002B2CF9AE}" pid="3" name="MediaServiceImageTags">
    <vt:lpwstr/>
  </property>
</Properties>
</file>